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67" r:id="rId3"/>
    <p:sldMasterId id="2147483670" r:id="rId4"/>
    <p:sldMasterId id="2147483672" r:id="rId5"/>
    <p:sldMasterId id="2147483676" r:id="rId6"/>
  </p:sldMasterIdLst>
  <p:notesMasterIdLst>
    <p:notesMasterId r:id="rId53"/>
  </p:notesMasterIdLst>
  <p:sldIdLst>
    <p:sldId id="259" r:id="rId7"/>
    <p:sldId id="287" r:id="rId8"/>
    <p:sldId id="289" r:id="rId9"/>
    <p:sldId id="532" r:id="rId10"/>
    <p:sldId id="534" r:id="rId11"/>
    <p:sldId id="535" r:id="rId12"/>
    <p:sldId id="536" r:id="rId13"/>
    <p:sldId id="290" r:id="rId14"/>
    <p:sldId id="501" r:id="rId15"/>
    <p:sldId id="550" r:id="rId16"/>
    <p:sldId id="504" r:id="rId17"/>
    <p:sldId id="257" r:id="rId18"/>
    <p:sldId id="521" r:id="rId19"/>
    <p:sldId id="503" r:id="rId20"/>
    <p:sldId id="537" r:id="rId21"/>
    <p:sldId id="546" r:id="rId22"/>
    <p:sldId id="545" r:id="rId23"/>
    <p:sldId id="543" r:id="rId24"/>
    <p:sldId id="547" r:id="rId25"/>
    <p:sldId id="548" r:id="rId26"/>
    <p:sldId id="506" r:id="rId27"/>
    <p:sldId id="426" r:id="rId28"/>
    <p:sldId id="523" r:id="rId29"/>
    <p:sldId id="538" r:id="rId30"/>
    <p:sldId id="524" r:id="rId31"/>
    <p:sldId id="551" r:id="rId32"/>
    <p:sldId id="510" r:id="rId33"/>
    <p:sldId id="512" r:id="rId34"/>
    <p:sldId id="529" r:id="rId35"/>
    <p:sldId id="517" r:id="rId36"/>
    <p:sldId id="471" r:id="rId37"/>
    <p:sldId id="505" r:id="rId38"/>
    <p:sldId id="528" r:id="rId39"/>
    <p:sldId id="509" r:id="rId40"/>
    <p:sldId id="549" r:id="rId41"/>
    <p:sldId id="515" r:id="rId42"/>
    <p:sldId id="516" r:id="rId43"/>
    <p:sldId id="485" r:id="rId44"/>
    <p:sldId id="530" r:id="rId45"/>
    <p:sldId id="539" r:id="rId46"/>
    <p:sldId id="540" r:id="rId47"/>
    <p:sldId id="525" r:id="rId48"/>
    <p:sldId id="526" r:id="rId49"/>
    <p:sldId id="527" r:id="rId50"/>
    <p:sldId id="541" r:id="rId51"/>
    <p:sldId id="26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D30C653-6A40-425C-BB13-CDAF1BE9FAA1}">
          <p14:sldIdLst>
            <p14:sldId id="259"/>
            <p14:sldId id="287"/>
            <p14:sldId id="289"/>
            <p14:sldId id="532"/>
            <p14:sldId id="534"/>
            <p14:sldId id="535"/>
            <p14:sldId id="536"/>
            <p14:sldId id="290"/>
            <p14:sldId id="501"/>
            <p14:sldId id="550"/>
            <p14:sldId id="504"/>
            <p14:sldId id="257"/>
            <p14:sldId id="521"/>
            <p14:sldId id="503"/>
            <p14:sldId id="537"/>
            <p14:sldId id="546"/>
            <p14:sldId id="545"/>
            <p14:sldId id="543"/>
            <p14:sldId id="547"/>
            <p14:sldId id="548"/>
            <p14:sldId id="506"/>
            <p14:sldId id="426"/>
            <p14:sldId id="523"/>
            <p14:sldId id="538"/>
            <p14:sldId id="524"/>
            <p14:sldId id="551"/>
            <p14:sldId id="510"/>
            <p14:sldId id="512"/>
            <p14:sldId id="529"/>
            <p14:sldId id="517"/>
            <p14:sldId id="471"/>
            <p14:sldId id="505"/>
            <p14:sldId id="528"/>
            <p14:sldId id="509"/>
            <p14:sldId id="549"/>
            <p14:sldId id="515"/>
            <p14:sldId id="516"/>
            <p14:sldId id="485"/>
            <p14:sldId id="530"/>
            <p14:sldId id="539"/>
            <p14:sldId id="540"/>
            <p14:sldId id="525"/>
            <p14:sldId id="526"/>
            <p14:sldId id="527"/>
            <p14:sldId id="54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1FEF"/>
    <a:srgbClr val="0000C8"/>
    <a:srgbClr val="EBF6FF"/>
    <a:srgbClr val="FFEBEB"/>
    <a:srgbClr val="FCF5EE"/>
    <a:srgbClr val="F9FAF0"/>
    <a:srgbClr val="F0F6FA"/>
    <a:srgbClr val="D9E7FA"/>
    <a:srgbClr val="F5F7E9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3" autoAdjust="0"/>
    <p:restoredTop sz="81715" autoAdjust="0"/>
  </p:normalViewPr>
  <p:slideViewPr>
    <p:cSldViewPr snapToGrid="0">
      <p:cViewPr varScale="1">
        <p:scale>
          <a:sx n="99" d="100"/>
          <a:sy n="99" d="100"/>
        </p:scale>
        <p:origin x="288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20D1F-7A9F-4059-8F66-4408A70E5CE6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5C52B5E-4FE1-4669-B594-DE25059FA518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dirty="0"/>
            <a:t>Aerodynamics</a:t>
          </a:r>
        </a:p>
      </dgm:t>
    </dgm:pt>
    <dgm:pt modelId="{4DA41973-2A9C-43BB-B0EE-4AED8B5A2710}" type="parTrans" cxnId="{FA40263E-B09C-41AC-8A92-7ECA0E7217AB}">
      <dgm:prSet/>
      <dgm:spPr/>
      <dgm:t>
        <a:bodyPr/>
        <a:lstStyle/>
        <a:p>
          <a:endParaRPr lang="en-US" sz="2400"/>
        </a:p>
      </dgm:t>
    </dgm:pt>
    <dgm:pt modelId="{BE8A32AE-1951-4624-BD46-AEA06D7F005E}" type="sibTrans" cxnId="{FA40263E-B09C-41AC-8A92-7ECA0E7217AB}">
      <dgm:prSet/>
      <dgm:spPr/>
      <dgm:t>
        <a:bodyPr/>
        <a:lstStyle/>
        <a:p>
          <a:endParaRPr lang="en-US" sz="2400"/>
        </a:p>
      </dgm:t>
    </dgm:pt>
    <dgm:pt modelId="{78FBBB36-C54D-41ED-BB10-38FAD440EC18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dirty="0"/>
            <a:t>Structures</a:t>
          </a:r>
        </a:p>
      </dgm:t>
    </dgm:pt>
    <dgm:pt modelId="{03315F13-DE48-4363-A709-0E0A60D080E5}" type="parTrans" cxnId="{099EA682-8DBC-4A9D-BD9E-DB92C7DAAD78}">
      <dgm:prSet/>
      <dgm:spPr/>
      <dgm:t>
        <a:bodyPr/>
        <a:lstStyle/>
        <a:p>
          <a:endParaRPr lang="en-US" sz="2400"/>
        </a:p>
      </dgm:t>
    </dgm:pt>
    <dgm:pt modelId="{71AF6CF2-76F9-43AE-92E6-C6F007E79CA1}" type="sibTrans" cxnId="{099EA682-8DBC-4A9D-BD9E-DB92C7DAAD78}">
      <dgm:prSet/>
      <dgm:spPr/>
      <dgm:t>
        <a:bodyPr/>
        <a:lstStyle/>
        <a:p>
          <a:endParaRPr lang="en-US" sz="2400"/>
        </a:p>
      </dgm:t>
    </dgm:pt>
    <dgm:pt modelId="{AF6F73B6-2C96-4AC7-A5BA-CFBE3AA0C8A4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dirty="0"/>
            <a:t>Propulsion</a:t>
          </a:r>
        </a:p>
      </dgm:t>
    </dgm:pt>
    <dgm:pt modelId="{1A1881BF-EFF8-4270-A9F0-34982B5969B4}" type="parTrans" cxnId="{8215335B-DF2E-4B2E-8852-6114D534C12E}">
      <dgm:prSet/>
      <dgm:spPr/>
      <dgm:t>
        <a:bodyPr/>
        <a:lstStyle/>
        <a:p>
          <a:endParaRPr lang="en-US" sz="2400"/>
        </a:p>
      </dgm:t>
    </dgm:pt>
    <dgm:pt modelId="{1B51E703-6AFE-42E1-9229-DF9AFC97AA0E}" type="sibTrans" cxnId="{8215335B-DF2E-4B2E-8852-6114D534C12E}">
      <dgm:prSet/>
      <dgm:spPr/>
      <dgm:t>
        <a:bodyPr/>
        <a:lstStyle/>
        <a:p>
          <a:endParaRPr lang="en-US" sz="2400"/>
        </a:p>
      </dgm:t>
    </dgm:pt>
    <dgm:pt modelId="{8F31F303-E05D-49A7-A898-BA9C6E76DA09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dirty="0"/>
            <a:t>Stability &amp; Control</a:t>
          </a:r>
        </a:p>
      </dgm:t>
    </dgm:pt>
    <dgm:pt modelId="{81EAAA32-0F02-47D2-86D4-4B30B4AAEB5A}" type="parTrans" cxnId="{692DFB08-7A9E-45BF-816A-8EF539CDA0D7}">
      <dgm:prSet/>
      <dgm:spPr/>
      <dgm:t>
        <a:bodyPr/>
        <a:lstStyle/>
        <a:p>
          <a:endParaRPr lang="en-US" sz="2400"/>
        </a:p>
      </dgm:t>
    </dgm:pt>
    <dgm:pt modelId="{815E930A-83D5-48BF-BBC1-2BD1A71B2037}" type="sibTrans" cxnId="{692DFB08-7A9E-45BF-816A-8EF539CDA0D7}">
      <dgm:prSet/>
      <dgm:spPr/>
      <dgm:t>
        <a:bodyPr/>
        <a:lstStyle/>
        <a:p>
          <a:endParaRPr lang="en-US" sz="2400"/>
        </a:p>
      </dgm:t>
    </dgm:pt>
    <dgm:pt modelId="{6EADA4D8-2C2D-48D9-98DD-6531512988D4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dirty="0"/>
            <a:t>Trajectory / Dynamics</a:t>
          </a:r>
        </a:p>
      </dgm:t>
    </dgm:pt>
    <dgm:pt modelId="{C0AED95C-BABC-4CB1-8C46-DA52E229F436}" type="parTrans" cxnId="{5BF72956-C3AB-4429-93C7-0EDE912C8BA6}">
      <dgm:prSet/>
      <dgm:spPr/>
      <dgm:t>
        <a:bodyPr/>
        <a:lstStyle/>
        <a:p>
          <a:endParaRPr lang="en-US" sz="2400"/>
        </a:p>
      </dgm:t>
    </dgm:pt>
    <dgm:pt modelId="{B892AE14-9563-45CF-8129-22CF756E0C0C}" type="sibTrans" cxnId="{5BF72956-C3AB-4429-93C7-0EDE912C8BA6}">
      <dgm:prSet/>
      <dgm:spPr/>
      <dgm:t>
        <a:bodyPr/>
        <a:lstStyle/>
        <a:p>
          <a:endParaRPr lang="en-US" sz="2400"/>
        </a:p>
      </dgm:t>
    </dgm:pt>
    <dgm:pt modelId="{EB20375E-79F1-496E-AD21-BFB1A037D8F2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dirty="0"/>
            <a:t>Mission-specific requirements</a:t>
          </a:r>
        </a:p>
      </dgm:t>
    </dgm:pt>
    <dgm:pt modelId="{F96B472D-8DE0-4A0B-A93D-76B592B07249}" type="parTrans" cxnId="{B032BA1A-D63C-4877-B438-3A1ACCB00BC4}">
      <dgm:prSet/>
      <dgm:spPr/>
      <dgm:t>
        <a:bodyPr/>
        <a:lstStyle/>
        <a:p>
          <a:endParaRPr lang="en-US" sz="2400"/>
        </a:p>
      </dgm:t>
    </dgm:pt>
    <dgm:pt modelId="{62D8A8E9-DF43-41BC-90E4-730C9EBC387A}" type="sibTrans" cxnId="{B032BA1A-D63C-4877-B438-3A1ACCB00BC4}">
      <dgm:prSet/>
      <dgm:spPr/>
      <dgm:t>
        <a:bodyPr/>
        <a:lstStyle/>
        <a:p>
          <a:endParaRPr lang="en-US" sz="2400"/>
        </a:p>
      </dgm:t>
    </dgm:pt>
    <dgm:pt modelId="{1978F4E3-B518-4279-951B-B8D88D6F602B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dirty="0"/>
            <a:t>…</a:t>
          </a:r>
        </a:p>
      </dgm:t>
    </dgm:pt>
    <dgm:pt modelId="{EBA60BF4-39D6-463C-919D-337678D83B64}" type="parTrans" cxnId="{2CAADF26-44FA-4D30-ABC5-7BE1DE777EB9}">
      <dgm:prSet/>
      <dgm:spPr/>
      <dgm:t>
        <a:bodyPr/>
        <a:lstStyle/>
        <a:p>
          <a:endParaRPr lang="en-US" sz="2400"/>
        </a:p>
      </dgm:t>
    </dgm:pt>
    <dgm:pt modelId="{DF36896F-D271-4D8E-B9E1-9E46EE27ACF5}" type="sibTrans" cxnId="{2CAADF26-44FA-4D30-ABC5-7BE1DE777EB9}">
      <dgm:prSet/>
      <dgm:spPr/>
      <dgm:t>
        <a:bodyPr/>
        <a:lstStyle/>
        <a:p>
          <a:endParaRPr lang="en-US" sz="2400"/>
        </a:p>
      </dgm:t>
    </dgm:pt>
    <dgm:pt modelId="{4087D5FC-A027-49E6-929C-77F61D546B25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dirty="0"/>
            <a:t>Weights</a:t>
          </a:r>
        </a:p>
      </dgm:t>
    </dgm:pt>
    <dgm:pt modelId="{A735CBDD-FEA9-4D73-9AFF-DD05A7FF08C3}" type="parTrans" cxnId="{045F55E0-ADFF-4836-9FA6-9E3E614E6DFE}">
      <dgm:prSet/>
      <dgm:spPr/>
      <dgm:t>
        <a:bodyPr/>
        <a:lstStyle/>
        <a:p>
          <a:endParaRPr lang="en-US" sz="2400"/>
        </a:p>
      </dgm:t>
    </dgm:pt>
    <dgm:pt modelId="{62ACEE85-677F-48C6-9A88-3879C80FF8D1}" type="sibTrans" cxnId="{045F55E0-ADFF-4836-9FA6-9E3E614E6DFE}">
      <dgm:prSet/>
      <dgm:spPr/>
      <dgm:t>
        <a:bodyPr/>
        <a:lstStyle/>
        <a:p>
          <a:endParaRPr lang="en-US" sz="2400"/>
        </a:p>
      </dgm:t>
    </dgm:pt>
    <dgm:pt modelId="{FCB424DB-5AF2-4DDD-925C-C6E3C3BC3527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dirty="0"/>
            <a:t>Power Systems</a:t>
          </a:r>
        </a:p>
      </dgm:t>
    </dgm:pt>
    <dgm:pt modelId="{C478C71E-4FB6-4312-AE3A-3016AAB2D272}" type="parTrans" cxnId="{60F03A53-EC86-4CFC-8BF1-5B4D12930DB4}">
      <dgm:prSet/>
      <dgm:spPr/>
      <dgm:t>
        <a:bodyPr/>
        <a:lstStyle/>
        <a:p>
          <a:endParaRPr lang="en-US" sz="2400"/>
        </a:p>
      </dgm:t>
    </dgm:pt>
    <dgm:pt modelId="{776FE0E2-D0AD-49CF-A5F2-3F0942A5EF5F}" type="sibTrans" cxnId="{60F03A53-EC86-4CFC-8BF1-5B4D12930DB4}">
      <dgm:prSet/>
      <dgm:spPr/>
      <dgm:t>
        <a:bodyPr/>
        <a:lstStyle/>
        <a:p>
          <a:endParaRPr lang="en-US" sz="2400"/>
        </a:p>
      </dgm:t>
    </dgm:pt>
    <dgm:pt modelId="{D0A1FC52-ECE2-4C56-B7B2-C342723574F2}" type="pres">
      <dgm:prSet presAssocID="{5CC20D1F-7A9F-4059-8F66-4408A70E5CE6}" presName="diagram" presStyleCnt="0">
        <dgm:presLayoutVars>
          <dgm:dir/>
          <dgm:resizeHandles val="exact"/>
        </dgm:presLayoutVars>
      </dgm:prSet>
      <dgm:spPr/>
    </dgm:pt>
    <dgm:pt modelId="{A2E424DF-9E34-444F-AF23-CC7737B128BC}" type="pres">
      <dgm:prSet presAssocID="{65C52B5E-4FE1-4669-B594-DE25059FA518}" presName="node" presStyleLbl="node1" presStyleIdx="0" presStyleCnt="9">
        <dgm:presLayoutVars>
          <dgm:bulletEnabled val="1"/>
        </dgm:presLayoutVars>
      </dgm:prSet>
      <dgm:spPr/>
    </dgm:pt>
    <dgm:pt modelId="{79A2A635-D6ED-4295-8875-DEEDE6D647E1}" type="pres">
      <dgm:prSet presAssocID="{BE8A32AE-1951-4624-BD46-AEA06D7F005E}" presName="sibTrans" presStyleCnt="0"/>
      <dgm:spPr/>
    </dgm:pt>
    <dgm:pt modelId="{816289DA-9A18-4231-B5D6-C55C0A212650}" type="pres">
      <dgm:prSet presAssocID="{78FBBB36-C54D-41ED-BB10-38FAD440EC18}" presName="node" presStyleLbl="node1" presStyleIdx="1" presStyleCnt="9">
        <dgm:presLayoutVars>
          <dgm:bulletEnabled val="1"/>
        </dgm:presLayoutVars>
      </dgm:prSet>
      <dgm:spPr/>
    </dgm:pt>
    <dgm:pt modelId="{8C04D87A-CCC2-4EC6-B839-50C6346764A2}" type="pres">
      <dgm:prSet presAssocID="{71AF6CF2-76F9-43AE-92E6-C6F007E79CA1}" presName="sibTrans" presStyleCnt="0"/>
      <dgm:spPr/>
    </dgm:pt>
    <dgm:pt modelId="{D3B050DF-1D5E-4923-91C2-54C1B4D1AA51}" type="pres">
      <dgm:prSet presAssocID="{AF6F73B6-2C96-4AC7-A5BA-CFBE3AA0C8A4}" presName="node" presStyleLbl="node1" presStyleIdx="2" presStyleCnt="9">
        <dgm:presLayoutVars>
          <dgm:bulletEnabled val="1"/>
        </dgm:presLayoutVars>
      </dgm:prSet>
      <dgm:spPr/>
    </dgm:pt>
    <dgm:pt modelId="{1D699A91-4234-4AE5-8E12-17FB4E33DD80}" type="pres">
      <dgm:prSet presAssocID="{1B51E703-6AFE-42E1-9229-DF9AFC97AA0E}" presName="sibTrans" presStyleCnt="0"/>
      <dgm:spPr/>
    </dgm:pt>
    <dgm:pt modelId="{5B56DC37-57DB-4764-B4CF-85F3AE294179}" type="pres">
      <dgm:prSet presAssocID="{FCB424DB-5AF2-4DDD-925C-C6E3C3BC3527}" presName="node" presStyleLbl="node1" presStyleIdx="3" presStyleCnt="9">
        <dgm:presLayoutVars>
          <dgm:bulletEnabled val="1"/>
        </dgm:presLayoutVars>
      </dgm:prSet>
      <dgm:spPr/>
    </dgm:pt>
    <dgm:pt modelId="{5137CEE1-FCCC-4678-AEDA-0850D6E7B39A}" type="pres">
      <dgm:prSet presAssocID="{776FE0E2-D0AD-49CF-A5F2-3F0942A5EF5F}" presName="sibTrans" presStyleCnt="0"/>
      <dgm:spPr/>
    </dgm:pt>
    <dgm:pt modelId="{61C860FD-67E4-4D01-A061-D2C048673260}" type="pres">
      <dgm:prSet presAssocID="{8F31F303-E05D-49A7-A898-BA9C6E76DA09}" presName="node" presStyleLbl="node1" presStyleIdx="4" presStyleCnt="9">
        <dgm:presLayoutVars>
          <dgm:bulletEnabled val="1"/>
        </dgm:presLayoutVars>
      </dgm:prSet>
      <dgm:spPr/>
    </dgm:pt>
    <dgm:pt modelId="{CD41FBA4-6341-47F5-8F20-43DAEEDE4687}" type="pres">
      <dgm:prSet presAssocID="{815E930A-83D5-48BF-BBC1-2BD1A71B2037}" presName="sibTrans" presStyleCnt="0"/>
      <dgm:spPr/>
    </dgm:pt>
    <dgm:pt modelId="{DE6DB4A3-5B4E-446A-97F4-18542D8D4BF5}" type="pres">
      <dgm:prSet presAssocID="{6EADA4D8-2C2D-48D9-98DD-6531512988D4}" presName="node" presStyleLbl="node1" presStyleIdx="5" presStyleCnt="9">
        <dgm:presLayoutVars>
          <dgm:bulletEnabled val="1"/>
        </dgm:presLayoutVars>
      </dgm:prSet>
      <dgm:spPr/>
    </dgm:pt>
    <dgm:pt modelId="{5BB979EC-65E6-48C7-A2BB-BF52D61107E1}" type="pres">
      <dgm:prSet presAssocID="{B892AE14-9563-45CF-8129-22CF756E0C0C}" presName="sibTrans" presStyleCnt="0"/>
      <dgm:spPr/>
    </dgm:pt>
    <dgm:pt modelId="{7B1A6493-DFC5-4EDE-A0F6-0B43E273B768}" type="pres">
      <dgm:prSet presAssocID="{4087D5FC-A027-49E6-929C-77F61D546B25}" presName="node" presStyleLbl="node1" presStyleIdx="6" presStyleCnt="9">
        <dgm:presLayoutVars>
          <dgm:bulletEnabled val="1"/>
        </dgm:presLayoutVars>
      </dgm:prSet>
      <dgm:spPr/>
    </dgm:pt>
    <dgm:pt modelId="{610EF335-1148-497D-AB1A-BF63D834A1CE}" type="pres">
      <dgm:prSet presAssocID="{62ACEE85-677F-48C6-9A88-3879C80FF8D1}" presName="sibTrans" presStyleCnt="0"/>
      <dgm:spPr/>
    </dgm:pt>
    <dgm:pt modelId="{AAFB598F-BB14-47DA-B243-48ACB80C75C6}" type="pres">
      <dgm:prSet presAssocID="{EB20375E-79F1-496E-AD21-BFB1A037D8F2}" presName="node" presStyleLbl="node1" presStyleIdx="7" presStyleCnt="9">
        <dgm:presLayoutVars>
          <dgm:bulletEnabled val="1"/>
        </dgm:presLayoutVars>
      </dgm:prSet>
      <dgm:spPr/>
    </dgm:pt>
    <dgm:pt modelId="{1699BB83-60CA-4884-B269-C1E1D1BB5CB4}" type="pres">
      <dgm:prSet presAssocID="{62D8A8E9-DF43-41BC-90E4-730C9EBC387A}" presName="sibTrans" presStyleCnt="0"/>
      <dgm:spPr/>
    </dgm:pt>
    <dgm:pt modelId="{7FF98043-3FA9-4000-9DA4-7FFF4C7BC751}" type="pres">
      <dgm:prSet presAssocID="{1978F4E3-B518-4279-951B-B8D88D6F602B}" presName="node" presStyleLbl="node1" presStyleIdx="8" presStyleCnt="9">
        <dgm:presLayoutVars>
          <dgm:bulletEnabled val="1"/>
        </dgm:presLayoutVars>
      </dgm:prSet>
      <dgm:spPr/>
    </dgm:pt>
  </dgm:ptLst>
  <dgm:cxnLst>
    <dgm:cxn modelId="{692DFB08-7A9E-45BF-816A-8EF539CDA0D7}" srcId="{5CC20D1F-7A9F-4059-8F66-4408A70E5CE6}" destId="{8F31F303-E05D-49A7-A898-BA9C6E76DA09}" srcOrd="4" destOrd="0" parTransId="{81EAAA32-0F02-47D2-86D4-4B30B4AAEB5A}" sibTransId="{815E930A-83D5-48BF-BBC1-2BD1A71B2037}"/>
    <dgm:cxn modelId="{B032BA1A-D63C-4877-B438-3A1ACCB00BC4}" srcId="{5CC20D1F-7A9F-4059-8F66-4408A70E5CE6}" destId="{EB20375E-79F1-496E-AD21-BFB1A037D8F2}" srcOrd="7" destOrd="0" parTransId="{F96B472D-8DE0-4A0B-A93D-76B592B07249}" sibTransId="{62D8A8E9-DF43-41BC-90E4-730C9EBC387A}"/>
    <dgm:cxn modelId="{9BC1C81F-797A-498A-8110-8373D2C0984E}" type="presOf" srcId="{EB20375E-79F1-496E-AD21-BFB1A037D8F2}" destId="{AAFB598F-BB14-47DA-B243-48ACB80C75C6}" srcOrd="0" destOrd="0" presId="urn:microsoft.com/office/officeart/2005/8/layout/default"/>
    <dgm:cxn modelId="{2CAADF26-44FA-4D30-ABC5-7BE1DE777EB9}" srcId="{5CC20D1F-7A9F-4059-8F66-4408A70E5CE6}" destId="{1978F4E3-B518-4279-951B-B8D88D6F602B}" srcOrd="8" destOrd="0" parTransId="{EBA60BF4-39D6-463C-919D-337678D83B64}" sibTransId="{DF36896F-D271-4D8E-B9E1-9E46EE27ACF5}"/>
    <dgm:cxn modelId="{7258472A-DC3A-422F-997F-903446A38E7F}" type="presOf" srcId="{5CC20D1F-7A9F-4059-8F66-4408A70E5CE6}" destId="{D0A1FC52-ECE2-4C56-B7B2-C342723574F2}" srcOrd="0" destOrd="0" presId="urn:microsoft.com/office/officeart/2005/8/layout/default"/>
    <dgm:cxn modelId="{8C97F02A-5C5E-49C9-9204-922CED3FC922}" type="presOf" srcId="{78FBBB36-C54D-41ED-BB10-38FAD440EC18}" destId="{816289DA-9A18-4231-B5D6-C55C0A212650}" srcOrd="0" destOrd="0" presId="urn:microsoft.com/office/officeart/2005/8/layout/default"/>
    <dgm:cxn modelId="{FA40263E-B09C-41AC-8A92-7ECA0E7217AB}" srcId="{5CC20D1F-7A9F-4059-8F66-4408A70E5CE6}" destId="{65C52B5E-4FE1-4669-B594-DE25059FA518}" srcOrd="0" destOrd="0" parTransId="{4DA41973-2A9C-43BB-B0EE-4AED8B5A2710}" sibTransId="{BE8A32AE-1951-4624-BD46-AEA06D7F005E}"/>
    <dgm:cxn modelId="{8215335B-DF2E-4B2E-8852-6114D534C12E}" srcId="{5CC20D1F-7A9F-4059-8F66-4408A70E5CE6}" destId="{AF6F73B6-2C96-4AC7-A5BA-CFBE3AA0C8A4}" srcOrd="2" destOrd="0" parTransId="{1A1881BF-EFF8-4270-A9F0-34982B5969B4}" sibTransId="{1B51E703-6AFE-42E1-9229-DF9AFC97AA0E}"/>
    <dgm:cxn modelId="{5A3EC84F-5F3B-40F5-8997-4C6AE46EC2C1}" type="presOf" srcId="{4087D5FC-A027-49E6-929C-77F61D546B25}" destId="{7B1A6493-DFC5-4EDE-A0F6-0B43E273B768}" srcOrd="0" destOrd="0" presId="urn:microsoft.com/office/officeart/2005/8/layout/default"/>
    <dgm:cxn modelId="{60F03A53-EC86-4CFC-8BF1-5B4D12930DB4}" srcId="{5CC20D1F-7A9F-4059-8F66-4408A70E5CE6}" destId="{FCB424DB-5AF2-4DDD-925C-C6E3C3BC3527}" srcOrd="3" destOrd="0" parTransId="{C478C71E-4FB6-4312-AE3A-3016AAB2D272}" sibTransId="{776FE0E2-D0AD-49CF-A5F2-3F0942A5EF5F}"/>
    <dgm:cxn modelId="{EC7EFE73-797D-443C-8C56-1348C8791A30}" type="presOf" srcId="{8F31F303-E05D-49A7-A898-BA9C6E76DA09}" destId="{61C860FD-67E4-4D01-A061-D2C048673260}" srcOrd="0" destOrd="0" presId="urn:microsoft.com/office/officeart/2005/8/layout/default"/>
    <dgm:cxn modelId="{5BF72956-C3AB-4429-93C7-0EDE912C8BA6}" srcId="{5CC20D1F-7A9F-4059-8F66-4408A70E5CE6}" destId="{6EADA4D8-2C2D-48D9-98DD-6531512988D4}" srcOrd="5" destOrd="0" parTransId="{C0AED95C-BABC-4CB1-8C46-DA52E229F436}" sibTransId="{B892AE14-9563-45CF-8129-22CF756E0C0C}"/>
    <dgm:cxn modelId="{83BE607B-6F25-4D86-973A-28167940F92C}" type="presOf" srcId="{6EADA4D8-2C2D-48D9-98DD-6531512988D4}" destId="{DE6DB4A3-5B4E-446A-97F4-18542D8D4BF5}" srcOrd="0" destOrd="0" presId="urn:microsoft.com/office/officeart/2005/8/layout/default"/>
    <dgm:cxn modelId="{099EA682-8DBC-4A9D-BD9E-DB92C7DAAD78}" srcId="{5CC20D1F-7A9F-4059-8F66-4408A70E5CE6}" destId="{78FBBB36-C54D-41ED-BB10-38FAD440EC18}" srcOrd="1" destOrd="0" parTransId="{03315F13-DE48-4363-A709-0E0A60D080E5}" sibTransId="{71AF6CF2-76F9-43AE-92E6-C6F007E79CA1}"/>
    <dgm:cxn modelId="{045F55E0-ADFF-4836-9FA6-9E3E614E6DFE}" srcId="{5CC20D1F-7A9F-4059-8F66-4408A70E5CE6}" destId="{4087D5FC-A027-49E6-929C-77F61D546B25}" srcOrd="6" destOrd="0" parTransId="{A735CBDD-FEA9-4D73-9AFF-DD05A7FF08C3}" sibTransId="{62ACEE85-677F-48C6-9A88-3879C80FF8D1}"/>
    <dgm:cxn modelId="{6CDDA2E6-0EF1-4733-A7A0-12B3490F0083}" type="presOf" srcId="{1978F4E3-B518-4279-951B-B8D88D6F602B}" destId="{7FF98043-3FA9-4000-9DA4-7FFF4C7BC751}" srcOrd="0" destOrd="0" presId="urn:microsoft.com/office/officeart/2005/8/layout/default"/>
    <dgm:cxn modelId="{C06DDFE6-4E4A-468D-BB07-6674E941601D}" type="presOf" srcId="{65C52B5E-4FE1-4669-B594-DE25059FA518}" destId="{A2E424DF-9E34-444F-AF23-CC7737B128BC}" srcOrd="0" destOrd="0" presId="urn:microsoft.com/office/officeart/2005/8/layout/default"/>
    <dgm:cxn modelId="{230F77F4-0374-431D-9D72-AD12D3EFAC0D}" type="presOf" srcId="{FCB424DB-5AF2-4DDD-925C-C6E3C3BC3527}" destId="{5B56DC37-57DB-4764-B4CF-85F3AE294179}" srcOrd="0" destOrd="0" presId="urn:microsoft.com/office/officeart/2005/8/layout/default"/>
    <dgm:cxn modelId="{370221F9-9BE7-473E-84FF-C493DA6316F8}" type="presOf" srcId="{AF6F73B6-2C96-4AC7-A5BA-CFBE3AA0C8A4}" destId="{D3B050DF-1D5E-4923-91C2-54C1B4D1AA51}" srcOrd="0" destOrd="0" presId="urn:microsoft.com/office/officeart/2005/8/layout/default"/>
    <dgm:cxn modelId="{2EBC414C-D276-4452-A919-E29ACC3C1BA7}" type="presParOf" srcId="{D0A1FC52-ECE2-4C56-B7B2-C342723574F2}" destId="{A2E424DF-9E34-444F-AF23-CC7737B128BC}" srcOrd="0" destOrd="0" presId="urn:microsoft.com/office/officeart/2005/8/layout/default"/>
    <dgm:cxn modelId="{0E33F6BB-5E93-4A75-8F9A-3220C7FAA267}" type="presParOf" srcId="{D0A1FC52-ECE2-4C56-B7B2-C342723574F2}" destId="{79A2A635-D6ED-4295-8875-DEEDE6D647E1}" srcOrd="1" destOrd="0" presId="urn:microsoft.com/office/officeart/2005/8/layout/default"/>
    <dgm:cxn modelId="{D36630A6-27E2-4FD7-ABCF-881BEC1CCCE9}" type="presParOf" srcId="{D0A1FC52-ECE2-4C56-B7B2-C342723574F2}" destId="{816289DA-9A18-4231-B5D6-C55C0A212650}" srcOrd="2" destOrd="0" presId="urn:microsoft.com/office/officeart/2005/8/layout/default"/>
    <dgm:cxn modelId="{F24630E7-4489-4571-8455-5D20588802DB}" type="presParOf" srcId="{D0A1FC52-ECE2-4C56-B7B2-C342723574F2}" destId="{8C04D87A-CCC2-4EC6-B839-50C6346764A2}" srcOrd="3" destOrd="0" presId="urn:microsoft.com/office/officeart/2005/8/layout/default"/>
    <dgm:cxn modelId="{8464D716-6C03-4629-A380-4FB2D7AAA5C4}" type="presParOf" srcId="{D0A1FC52-ECE2-4C56-B7B2-C342723574F2}" destId="{D3B050DF-1D5E-4923-91C2-54C1B4D1AA51}" srcOrd="4" destOrd="0" presId="urn:microsoft.com/office/officeart/2005/8/layout/default"/>
    <dgm:cxn modelId="{88E026EE-A9BB-4530-92E9-3C64E929D3A7}" type="presParOf" srcId="{D0A1FC52-ECE2-4C56-B7B2-C342723574F2}" destId="{1D699A91-4234-4AE5-8E12-17FB4E33DD80}" srcOrd="5" destOrd="0" presId="urn:microsoft.com/office/officeart/2005/8/layout/default"/>
    <dgm:cxn modelId="{E2E92883-AA4E-4947-8C5D-3189A2CA9FF9}" type="presParOf" srcId="{D0A1FC52-ECE2-4C56-B7B2-C342723574F2}" destId="{5B56DC37-57DB-4764-B4CF-85F3AE294179}" srcOrd="6" destOrd="0" presId="urn:microsoft.com/office/officeart/2005/8/layout/default"/>
    <dgm:cxn modelId="{9B65DBE7-1700-44BF-9B1A-D26C5E1B812F}" type="presParOf" srcId="{D0A1FC52-ECE2-4C56-B7B2-C342723574F2}" destId="{5137CEE1-FCCC-4678-AEDA-0850D6E7B39A}" srcOrd="7" destOrd="0" presId="urn:microsoft.com/office/officeart/2005/8/layout/default"/>
    <dgm:cxn modelId="{F26867F7-5FF2-4B34-80AA-E5CB2B3DFF39}" type="presParOf" srcId="{D0A1FC52-ECE2-4C56-B7B2-C342723574F2}" destId="{61C860FD-67E4-4D01-A061-D2C048673260}" srcOrd="8" destOrd="0" presId="urn:microsoft.com/office/officeart/2005/8/layout/default"/>
    <dgm:cxn modelId="{88074C2A-BEE6-42BF-97D5-39EAC1FF2B6E}" type="presParOf" srcId="{D0A1FC52-ECE2-4C56-B7B2-C342723574F2}" destId="{CD41FBA4-6341-47F5-8F20-43DAEEDE4687}" srcOrd="9" destOrd="0" presId="urn:microsoft.com/office/officeart/2005/8/layout/default"/>
    <dgm:cxn modelId="{70EFA711-0721-4088-9F79-3A9A8D59F39A}" type="presParOf" srcId="{D0A1FC52-ECE2-4C56-B7B2-C342723574F2}" destId="{DE6DB4A3-5B4E-446A-97F4-18542D8D4BF5}" srcOrd="10" destOrd="0" presId="urn:microsoft.com/office/officeart/2005/8/layout/default"/>
    <dgm:cxn modelId="{9191ED73-6B30-4CB4-9CF0-D16942CFCFDB}" type="presParOf" srcId="{D0A1FC52-ECE2-4C56-B7B2-C342723574F2}" destId="{5BB979EC-65E6-48C7-A2BB-BF52D61107E1}" srcOrd="11" destOrd="0" presId="urn:microsoft.com/office/officeart/2005/8/layout/default"/>
    <dgm:cxn modelId="{2E922E26-F9E6-48AC-96BD-69630632C78F}" type="presParOf" srcId="{D0A1FC52-ECE2-4C56-B7B2-C342723574F2}" destId="{7B1A6493-DFC5-4EDE-A0F6-0B43E273B768}" srcOrd="12" destOrd="0" presId="urn:microsoft.com/office/officeart/2005/8/layout/default"/>
    <dgm:cxn modelId="{AF041886-FB2C-4F53-9FEF-1F48C1FC8B09}" type="presParOf" srcId="{D0A1FC52-ECE2-4C56-B7B2-C342723574F2}" destId="{610EF335-1148-497D-AB1A-BF63D834A1CE}" srcOrd="13" destOrd="0" presId="urn:microsoft.com/office/officeart/2005/8/layout/default"/>
    <dgm:cxn modelId="{73F22409-E048-4A6F-A580-9E50FCBCF17F}" type="presParOf" srcId="{D0A1FC52-ECE2-4C56-B7B2-C342723574F2}" destId="{AAFB598F-BB14-47DA-B243-48ACB80C75C6}" srcOrd="14" destOrd="0" presId="urn:microsoft.com/office/officeart/2005/8/layout/default"/>
    <dgm:cxn modelId="{3228B804-2126-458C-842E-8D425E0C5625}" type="presParOf" srcId="{D0A1FC52-ECE2-4C56-B7B2-C342723574F2}" destId="{1699BB83-60CA-4884-B269-C1E1D1BB5CB4}" srcOrd="15" destOrd="0" presId="urn:microsoft.com/office/officeart/2005/8/layout/default"/>
    <dgm:cxn modelId="{7827CD59-896D-4D96-9056-225B064FE4D7}" type="presParOf" srcId="{D0A1FC52-ECE2-4C56-B7B2-C342723574F2}" destId="{7FF98043-3FA9-4000-9DA4-7FFF4C7BC751}" srcOrd="16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424DF-9E34-444F-AF23-CC7737B128BC}">
      <dsp:nvSpPr>
        <dsp:cNvPr id="0" name=""/>
        <dsp:cNvSpPr/>
      </dsp:nvSpPr>
      <dsp:spPr>
        <a:xfrm>
          <a:off x="223276" y="1541"/>
          <a:ext cx="1324561" cy="79473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Aerodynamics</a:t>
          </a:r>
        </a:p>
      </dsp:txBody>
      <dsp:txXfrm>
        <a:off x="223276" y="1541"/>
        <a:ext cx="1324561" cy="794736"/>
      </dsp:txXfrm>
    </dsp:sp>
    <dsp:sp modelId="{816289DA-9A18-4231-B5D6-C55C0A212650}">
      <dsp:nvSpPr>
        <dsp:cNvPr id="0" name=""/>
        <dsp:cNvSpPr/>
      </dsp:nvSpPr>
      <dsp:spPr>
        <a:xfrm>
          <a:off x="1680293" y="1541"/>
          <a:ext cx="1324561" cy="79473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Structures</a:t>
          </a:r>
        </a:p>
      </dsp:txBody>
      <dsp:txXfrm>
        <a:off x="1680293" y="1541"/>
        <a:ext cx="1324561" cy="794736"/>
      </dsp:txXfrm>
    </dsp:sp>
    <dsp:sp modelId="{D3B050DF-1D5E-4923-91C2-54C1B4D1AA51}">
      <dsp:nvSpPr>
        <dsp:cNvPr id="0" name=""/>
        <dsp:cNvSpPr/>
      </dsp:nvSpPr>
      <dsp:spPr>
        <a:xfrm>
          <a:off x="3137311" y="1541"/>
          <a:ext cx="1324561" cy="79473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Propulsion</a:t>
          </a:r>
        </a:p>
      </dsp:txBody>
      <dsp:txXfrm>
        <a:off x="3137311" y="1541"/>
        <a:ext cx="1324561" cy="794736"/>
      </dsp:txXfrm>
    </dsp:sp>
    <dsp:sp modelId="{5B56DC37-57DB-4764-B4CF-85F3AE294179}">
      <dsp:nvSpPr>
        <dsp:cNvPr id="0" name=""/>
        <dsp:cNvSpPr/>
      </dsp:nvSpPr>
      <dsp:spPr>
        <a:xfrm>
          <a:off x="223276" y="928734"/>
          <a:ext cx="1324561" cy="79473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 Systems</a:t>
          </a:r>
        </a:p>
      </dsp:txBody>
      <dsp:txXfrm>
        <a:off x="223276" y="928734"/>
        <a:ext cx="1324561" cy="794736"/>
      </dsp:txXfrm>
    </dsp:sp>
    <dsp:sp modelId="{61C860FD-67E4-4D01-A061-D2C048673260}">
      <dsp:nvSpPr>
        <dsp:cNvPr id="0" name=""/>
        <dsp:cNvSpPr/>
      </dsp:nvSpPr>
      <dsp:spPr>
        <a:xfrm>
          <a:off x="1680293" y="928734"/>
          <a:ext cx="1324561" cy="79473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Stability &amp; Control</a:t>
          </a:r>
        </a:p>
      </dsp:txBody>
      <dsp:txXfrm>
        <a:off x="1680293" y="928734"/>
        <a:ext cx="1324561" cy="794736"/>
      </dsp:txXfrm>
    </dsp:sp>
    <dsp:sp modelId="{DE6DB4A3-5B4E-446A-97F4-18542D8D4BF5}">
      <dsp:nvSpPr>
        <dsp:cNvPr id="0" name=""/>
        <dsp:cNvSpPr/>
      </dsp:nvSpPr>
      <dsp:spPr>
        <a:xfrm>
          <a:off x="3137311" y="928734"/>
          <a:ext cx="1324561" cy="79473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Trajectory / Dynamics</a:t>
          </a:r>
        </a:p>
      </dsp:txBody>
      <dsp:txXfrm>
        <a:off x="3137311" y="928734"/>
        <a:ext cx="1324561" cy="794736"/>
      </dsp:txXfrm>
    </dsp:sp>
    <dsp:sp modelId="{7B1A6493-DFC5-4EDE-A0F6-0B43E273B768}">
      <dsp:nvSpPr>
        <dsp:cNvPr id="0" name=""/>
        <dsp:cNvSpPr/>
      </dsp:nvSpPr>
      <dsp:spPr>
        <a:xfrm>
          <a:off x="223276" y="1855926"/>
          <a:ext cx="1324561" cy="79473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Weights</a:t>
          </a:r>
        </a:p>
      </dsp:txBody>
      <dsp:txXfrm>
        <a:off x="223276" y="1855926"/>
        <a:ext cx="1324561" cy="794736"/>
      </dsp:txXfrm>
    </dsp:sp>
    <dsp:sp modelId="{AAFB598F-BB14-47DA-B243-48ACB80C75C6}">
      <dsp:nvSpPr>
        <dsp:cNvPr id="0" name=""/>
        <dsp:cNvSpPr/>
      </dsp:nvSpPr>
      <dsp:spPr>
        <a:xfrm>
          <a:off x="1680293" y="1855926"/>
          <a:ext cx="1324561" cy="79473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Mission-specific requirements</a:t>
          </a:r>
        </a:p>
      </dsp:txBody>
      <dsp:txXfrm>
        <a:off x="1680293" y="1855926"/>
        <a:ext cx="1324561" cy="794736"/>
      </dsp:txXfrm>
    </dsp:sp>
    <dsp:sp modelId="{7FF98043-3FA9-4000-9DA4-7FFF4C7BC751}">
      <dsp:nvSpPr>
        <dsp:cNvPr id="0" name=""/>
        <dsp:cNvSpPr/>
      </dsp:nvSpPr>
      <dsp:spPr>
        <a:xfrm>
          <a:off x="3137311" y="1855926"/>
          <a:ext cx="1324561" cy="79473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</a:p>
      </dsp:txBody>
      <dsp:txXfrm>
        <a:off x="3137311" y="1855926"/>
        <a:ext cx="1324561" cy="794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32345-023C-4565-94DD-7E2E5C54A00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0320F-E784-47D6-853F-922EBC0E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8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Applied math departments have been hard at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6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upon previous lab work re: micro-UAVs</a:t>
            </a:r>
          </a:p>
        </p:txBody>
      </p:sp>
    </p:spTree>
    <p:extLst>
      <p:ext uri="{BB962C8B-B14F-4D97-AF65-F5344CB8AC3E}">
        <p14:creationId xmlns:p14="http://schemas.microsoft.com/office/powerpoint/2010/main" val="386403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6.9 seconds to solve</a:t>
            </a:r>
            <a:r>
              <a:rPr lang="en-US" dirty="0"/>
              <a:t> on a laptop.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&lt;600 lines of code</a:t>
            </a:r>
            <a:r>
              <a:rPr lang="en-US" dirty="0"/>
              <a:t> to implement; due to plug-and-play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really the more important thing: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Less than an hour from whiteboard sketch (“Will this configuration work?”) to an optimized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1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6.9 seconds to solve</a:t>
            </a:r>
            <a:r>
              <a:rPr lang="en-US" dirty="0"/>
              <a:t> on a laptop.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&lt;600 lines of code</a:t>
            </a:r>
            <a:r>
              <a:rPr lang="en-US" dirty="0"/>
              <a:t> to implement; due to plug-and-play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really the more important thing: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Less than an hour from whiteboard sketch (“Will this configuration work?”) to an optimized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42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MIT: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Firefly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Dawn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SSTOL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Rocket re-entry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Student design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Outside MIT: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AIAA papers from several universities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At least one homebuilt airplane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1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Curse of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Imagine an n-dimensional problem, and assume each variable has three settings – low, med, high.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number of possible designs grows like 3^n – it runs away from us extremely quickly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Clearly sweeping whole the space is out of the question.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Gradient-based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turns out that gradient-based optimization is really the only tractable approach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Second-order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 we look at both the Jacobian and Hessian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Automatic differentiation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 chart: analytical derivatives (similar to automatic differentiation) scale </a:t>
            </a:r>
            <a:r>
              <a:rPr lang="en-US" dirty="0" err="1"/>
              <a:t>sublinearly</a:t>
            </a:r>
            <a:r>
              <a:rPr lang="en-US" dirty="0"/>
              <a:t> with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With efficient derivatives, you can actually solve n-dimensional optimization problems in fewer than n function evaluations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Something interesting to think about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“Automatic” part vs. analytical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don’t have to think about these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all happens under the hood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Kind of a theme here: we’re trying to abstract away all the optimization </a:t>
            </a:r>
            <a:r>
              <a:rPr lang="en-US" dirty="0" err="1"/>
              <a:t>numerics</a:t>
            </a:r>
            <a:r>
              <a:rPr lang="en-US" dirty="0"/>
              <a:t> so that you can focus on: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Asking the right questions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(equally importantly) Writing the right physics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1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the last two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E45901-BEF1-4CBF-AB25-82ECDCB65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527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briefly review automatic differentiation, which is one of the way that the Opti stack accelerates optimization.</a:t>
            </a:r>
          </a:p>
          <a:p>
            <a:endParaRPr lang="en-US" dirty="0"/>
          </a:p>
          <a:p>
            <a:r>
              <a:rPr lang="en-US" dirty="0"/>
              <a:t>Automatic </a:t>
            </a:r>
            <a:r>
              <a:rPr lang="en-US" dirty="0" err="1"/>
              <a:t>differention</a:t>
            </a:r>
            <a:r>
              <a:rPr lang="en-US" dirty="0"/>
              <a:t> (or AD) is a way to compute gradients of code.</a:t>
            </a:r>
          </a:p>
          <a:p>
            <a:endParaRPr lang="en-US" dirty="0"/>
          </a:p>
          <a:p>
            <a:r>
              <a:rPr lang="en-US" dirty="0"/>
              <a:t>For a vector-valued function that maps from RM to RN.</a:t>
            </a:r>
          </a:p>
          <a:p>
            <a:endParaRPr lang="en-US" dirty="0"/>
          </a:p>
          <a:p>
            <a:r>
              <a:rPr lang="en-US" dirty="0"/>
              <a:t>AD in Neural Networks:</a:t>
            </a:r>
          </a:p>
          <a:p>
            <a:r>
              <a:rPr lang="en-US" dirty="0"/>
              <a:t>	Neural networks: invented in the 1940s, explored extensively in the 70s</a:t>
            </a:r>
          </a:p>
          <a:p>
            <a:r>
              <a:rPr lang="en-US" dirty="0"/>
              <a:t>	Abandoned until ~2010, when someone figured out how to do AD on GPUs</a:t>
            </a:r>
          </a:p>
          <a:p>
            <a:r>
              <a:rPr lang="en-US" dirty="0"/>
              <a:t>AD in optimal control:</a:t>
            </a:r>
          </a:p>
          <a:p>
            <a:r>
              <a:rPr lang="en-US" dirty="0"/>
              <a:t>	Trajectory optimization, model predictive control</a:t>
            </a:r>
          </a:p>
          <a:p>
            <a:r>
              <a:rPr lang="en-US" dirty="0"/>
              <a:t>	Boston Dynamics robots, SpaceX landings – both using flavors of AD (though a different kind of optimization)</a:t>
            </a:r>
          </a:p>
          <a:p>
            <a:endParaRPr lang="en-US" dirty="0"/>
          </a:p>
          <a:p>
            <a:r>
              <a:rPr lang="en-US" dirty="0"/>
              <a:t>For a function:</a:t>
            </a:r>
          </a:p>
          <a:p>
            <a:r>
              <a:rPr lang="en-US" dirty="0"/>
              <a:t>	Accuracy figures assuming:</a:t>
            </a:r>
          </a:p>
          <a:p>
            <a:r>
              <a:rPr lang="en-US" dirty="0"/>
              <a:t>		double precision floating point arithmetic</a:t>
            </a:r>
          </a:p>
          <a:p>
            <a:r>
              <a:rPr lang="en-US" dirty="0"/>
              <a:t>		nonlinear functions with normalized curvature</a:t>
            </a:r>
          </a:p>
          <a:p>
            <a:r>
              <a:rPr lang="en-US" dirty="0"/>
              <a:t>		best possible step size for finite-difference</a:t>
            </a:r>
          </a:p>
          <a:p>
            <a:endParaRPr lang="en-US" dirty="0"/>
          </a:p>
          <a:p>
            <a:r>
              <a:rPr lang="en-US" dirty="0"/>
              <a:t>If people are more curious, I have some extra charts with a simple AD example – we’ll skip for time, but happy to talk through at 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53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So, note that now, our variables aren’t necessarily things we would consider to be “independent” – we have both structural sizing and weight!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Shifting our physics models into constraints</a:t>
            </a:r>
          </a:p>
          <a:p>
            <a:pPr marL="685800" lvl="1" indent="-228600">
              <a:buFont typeface="Arial" panose="020B0604020202020204" pitchFamily="34" charset="0"/>
              <a:buAutoNum type="arabicPeriod"/>
            </a:pPr>
            <a:r>
              <a:rPr lang="en-US" dirty="0"/>
              <a:t>Use inequalities where possible</a:t>
            </a:r>
          </a:p>
          <a:p>
            <a:pPr marL="685800" lvl="1" indent="-228600">
              <a:buFont typeface="Arial" panose="020B0604020202020204" pitchFamily="34" charset="0"/>
              <a:buAutoNum type="arabicPeriod"/>
            </a:pPr>
            <a:r>
              <a:rPr lang="en-US" dirty="0"/>
              <a:t>Limiting our cross-discipline couplings to just a few points</a:t>
            </a:r>
          </a:p>
          <a:p>
            <a:pPr marL="228600" lvl="0" indent="-228600">
              <a:buFont typeface="Arial" panose="020B0604020202020204" pitchFamily="34" charset="0"/>
              <a:buAutoNum type="arabicPeriod"/>
            </a:pPr>
            <a:r>
              <a:rPr lang="en-US" dirty="0"/>
              <a:t>Figure on the right</a:t>
            </a:r>
          </a:p>
          <a:p>
            <a:pPr marL="685800" lvl="1" indent="-228600">
              <a:buFont typeface="Arial" panose="020B0604020202020204" pitchFamily="34" charset="0"/>
              <a:buAutoNum type="arabicPeriod"/>
            </a:pPr>
            <a:r>
              <a:rPr lang="en-US" dirty="0"/>
              <a:t>Example of the </a:t>
            </a:r>
            <a:r>
              <a:rPr lang="en-US" dirty="0" err="1"/>
              <a:t>jacobian</a:t>
            </a:r>
            <a:r>
              <a:rPr lang="en-US" dirty="0"/>
              <a:t> of constraints with respect to design variables</a:t>
            </a:r>
          </a:p>
          <a:p>
            <a:pPr marL="1143000" lvl="2" indent="-228600">
              <a:buFont typeface="Arial" panose="020B0604020202020204" pitchFamily="34" charset="0"/>
              <a:buAutoNum type="arabicPeriod"/>
            </a:pPr>
            <a:r>
              <a:rPr lang="en-US" dirty="0"/>
              <a:t>Each “row” is a constraint, and the shaded regions show which variables are being linked by those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68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DATCOM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Collection of several dozen best-practices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come from theory, others are fits to wind tunnel data and high-fidelity CFD from literature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Aero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Low-Re CL and C_L-alpha changes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Transonic lift drop due to shock formation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Wing: On-the-fly, caching surrogate model developed from MSES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3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Directly constrain stability derivatives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Higher order automatic differentiation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85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of this talk is on how you structure an optimization framework to be easy to use, not on the optimization math – but happy to answer questions here if desired.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1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Differentiable thermodynamics library for jet engine cycle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Electric &amp; ICE motor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Historical weight models for various aircraft 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Mass properties accounting and optimization </a:t>
            </a:r>
            <a:r>
              <a:rPr lang="en-US" dirty="0" err="1"/>
              <a:t>w.r.t.</a:t>
            </a:r>
            <a:r>
              <a:rPr lang="en-US" dirty="0"/>
              <a:t> these mass 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2D airfoil panel method with IBL coupling (automatic-differentiable </a:t>
            </a:r>
            <a:r>
              <a:rPr lang="en-US" dirty="0" err="1"/>
              <a:t>XFoil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04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Targets these challenges:</a:t>
            </a:r>
          </a:p>
          <a:p>
            <a:r>
              <a:rPr lang="en-US" dirty="0"/>
              <a:t>	Highly coupled problems</a:t>
            </a:r>
          </a:p>
          <a:p>
            <a:r>
              <a:rPr lang="en-US" dirty="0"/>
              <a:t>	Very high dimensionality</a:t>
            </a:r>
          </a:p>
          <a:p>
            <a:r>
              <a:rPr lang="en-US" dirty="0"/>
              <a:t>	Time-dependent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Targets these challenges:</a:t>
            </a:r>
          </a:p>
          <a:p>
            <a:r>
              <a:rPr lang="en-US" dirty="0"/>
              <a:t>	Highly coupled problems</a:t>
            </a:r>
          </a:p>
          <a:p>
            <a:r>
              <a:rPr lang="en-US" dirty="0"/>
              <a:t>	Very high dimensionality</a:t>
            </a:r>
          </a:p>
          <a:p>
            <a:r>
              <a:rPr lang="en-US" dirty="0"/>
              <a:t>	Time-dependent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380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Numerics and optimization stack</a:t>
            </a:r>
          </a:p>
          <a:p>
            <a:r>
              <a:rPr lang="en-US" dirty="0"/>
              <a:t>Aircraft geometry framework (“CAD-lite”)</a:t>
            </a:r>
          </a:p>
          <a:p>
            <a:r>
              <a:rPr lang="en-US" dirty="0"/>
              <a:t>Dozens of mutually-compatible aerospace physics models</a:t>
            </a:r>
          </a:p>
          <a:p>
            <a:pPr lvl="1"/>
            <a:r>
              <a:rPr lang="en-US" dirty="0"/>
              <a:t>Automatic-differentiable – extremely fast gradients</a:t>
            </a:r>
          </a:p>
          <a:p>
            <a:r>
              <a:rPr lang="en-US" dirty="0"/>
              <a:t>Surrogate modeling tools to build new models from user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468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7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interest of time we skip over further framework implementation details during this brief talk, noting that these are available in the paper.</a:t>
            </a:r>
          </a:p>
          <a:p>
            <a:endParaRPr lang="en-US" dirty="0"/>
          </a:p>
          <a:p>
            <a:r>
              <a:rPr lang="en-US" dirty="0"/>
              <a:t>Next, we present aircraft design examples that illustrate how </a:t>
            </a:r>
            <a:r>
              <a:rPr lang="en-US" dirty="0" err="1"/>
              <a:t>AeroSandbox</a:t>
            </a:r>
            <a:r>
              <a:rPr lang="en-US" dirty="0"/>
              <a:t> can be used in the conceptual aircraft design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interactivity yields intuition about the design space that supports engineers in developing faster, longer-range, and lower-cost aircraft that do more with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64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interest of time we skip over further framework implementation details during this brief talk, noting that these are available in the paper.</a:t>
            </a:r>
          </a:p>
          <a:p>
            <a:endParaRPr lang="en-US" dirty="0"/>
          </a:p>
          <a:p>
            <a:r>
              <a:rPr lang="en-US" dirty="0"/>
              <a:t>Next, we present aircraft design examples that illustrate how </a:t>
            </a:r>
            <a:r>
              <a:rPr lang="en-US" dirty="0" err="1"/>
              <a:t>AeroSandbox</a:t>
            </a:r>
            <a:r>
              <a:rPr lang="en-US" dirty="0"/>
              <a:t> can be used in the conceptual aircraft design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2F8-EE55-497C-9D90-2D5F5E319F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57" y="573893"/>
            <a:ext cx="8504097" cy="2456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87388-45A2-4D9F-B4CC-652898D2D2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58" y="3275962"/>
            <a:ext cx="8504096" cy="25792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name, date, affiliation…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1D9-57E3-4872-8033-002F3030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8D0D-14AE-4939-89E0-BD4775F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22DBF-E3EF-48FA-BEB2-EF233921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802" y="6356349"/>
            <a:ext cx="1195926" cy="365125"/>
          </a:xfrm>
        </p:spPr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F75BA-DE68-4485-AD73-E7C326AFA4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68" y="5855256"/>
            <a:ext cx="1654022" cy="3920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DD463C-1434-4238-AFE1-5809AFA368B3}"/>
              </a:ext>
            </a:extLst>
          </p:cNvPr>
          <p:cNvCxnSpPr/>
          <p:nvPr userDrawn="1"/>
        </p:nvCxnSpPr>
        <p:spPr>
          <a:xfrm>
            <a:off x="1149058" y="3133446"/>
            <a:ext cx="604753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08CA4251-EFFC-45B2-810A-3AF7612CF5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105" y="4996970"/>
            <a:ext cx="968154" cy="5580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A01FE7F-038A-401F-BA1F-CBA47E682D55}"/>
              </a:ext>
            </a:extLst>
          </p:cNvPr>
          <p:cNvSpPr txBox="1">
            <a:spLocks/>
          </p:cNvSpPr>
          <p:nvPr userDrawn="1"/>
        </p:nvSpPr>
        <p:spPr>
          <a:xfrm>
            <a:off x="1149058" y="4347227"/>
            <a:ext cx="6047538" cy="96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8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E182-9827-4489-9A2B-5BD60D476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69C8-0290-4845-8A7A-74AC01250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description…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39FA-B1C5-476D-99AC-85828E98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5ADEB-34E8-42DB-A255-EE90B745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48279-A721-4597-BBF7-BD6EDBB5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BEDC5-C7D0-46A5-9D5D-2ADCEBE7B659}"/>
              </a:ext>
            </a:extLst>
          </p:cNvPr>
          <p:cNvCxnSpPr/>
          <p:nvPr userDrawn="1"/>
        </p:nvCxnSpPr>
        <p:spPr>
          <a:xfrm>
            <a:off x="831850" y="4524216"/>
            <a:ext cx="604753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5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8465598" cy="75966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1"/>
            <a:ext cx="10515600" cy="4744673"/>
          </a:xfrm>
        </p:spPr>
        <p:txBody>
          <a:bodyPr/>
          <a:lstStyle>
            <a:lvl1pPr marL="1714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9509"/>
            <a:ext cx="2743200" cy="311968"/>
          </a:xfr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6447B1C5-369C-4919-B399-6646CD3D58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409509"/>
            <a:ext cx="6487789" cy="31196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[#. Section]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7" y="119397"/>
            <a:ext cx="2692893" cy="5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</p:spTree>
    <p:extLst>
      <p:ext uri="{BB962C8B-B14F-4D97-AF65-F5344CB8AC3E}">
        <p14:creationId xmlns:p14="http://schemas.microsoft.com/office/powerpoint/2010/main" val="2669119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4447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287928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E182-9827-4489-9A2B-5BD60D476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69C8-0290-4845-8A7A-74AC01250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description…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39FA-B1C5-476D-99AC-85828E98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5ADEB-34E8-42DB-A255-EE90B745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48279-A721-4597-BBF7-BD6EDBB5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BEDC5-C7D0-46A5-9D5D-2ADCEBE7B659}"/>
              </a:ext>
            </a:extLst>
          </p:cNvPr>
          <p:cNvCxnSpPr/>
          <p:nvPr userDrawn="1"/>
        </p:nvCxnSpPr>
        <p:spPr>
          <a:xfrm>
            <a:off x="831850" y="4524216"/>
            <a:ext cx="604753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9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</p:spTree>
    <p:extLst>
      <p:ext uri="{BB962C8B-B14F-4D97-AF65-F5344CB8AC3E}">
        <p14:creationId xmlns:p14="http://schemas.microsoft.com/office/powerpoint/2010/main" val="128562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55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123829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E182-9827-4489-9A2B-5BD60D476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69C8-0290-4845-8A7A-74AC01250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description…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39FA-B1C5-476D-99AC-85828E98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5ADEB-34E8-42DB-A255-EE90B745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48279-A721-4597-BBF7-BD6EDBB5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BEDC5-C7D0-46A5-9D5D-2ADCEBE7B659}"/>
              </a:ext>
            </a:extLst>
          </p:cNvPr>
          <p:cNvCxnSpPr/>
          <p:nvPr userDrawn="1"/>
        </p:nvCxnSpPr>
        <p:spPr>
          <a:xfrm>
            <a:off x="831850" y="4524216"/>
            <a:ext cx="604753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41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F23-DE01-4E74-8B4E-A288D74F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4AE12-DCF1-4B3D-BD6D-0C5C448E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A6CF9-42E4-4CD5-A89F-1F211C3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00E4-6597-48FC-A2E7-10F95AA6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7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F23-DE01-4E74-8B4E-A288D74F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4AE12-DCF1-4B3D-BD6D-0C5C448E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A6CF9-42E4-4CD5-A89F-1F211C3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00E4-6597-48FC-A2E7-10F95AA6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0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2F8-EE55-497C-9D90-2D5F5E319F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58" y="573893"/>
            <a:ext cx="6047538" cy="2456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87388-45A2-4D9F-B4CC-652898D2D2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58" y="3275962"/>
            <a:ext cx="6047538" cy="25792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name, date, affiliation…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1D9-57E3-4872-8033-002F3030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8D0D-14AE-4939-89E0-BD4775F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22DBF-E3EF-48FA-BEB2-EF233921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F75BA-DE68-4485-AD73-E7C326AFA4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68" y="5855256"/>
            <a:ext cx="1654022" cy="3920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DD463C-1434-4238-AFE1-5809AFA368B3}"/>
              </a:ext>
            </a:extLst>
          </p:cNvPr>
          <p:cNvCxnSpPr/>
          <p:nvPr userDrawn="1"/>
        </p:nvCxnSpPr>
        <p:spPr>
          <a:xfrm>
            <a:off x="1149058" y="3133446"/>
            <a:ext cx="604753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08CA4251-EFFC-45B2-810A-3AF7612CF5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105" y="4996970"/>
            <a:ext cx="968154" cy="5580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A01FE7F-038A-401F-BA1F-CBA47E682D55}"/>
              </a:ext>
            </a:extLst>
          </p:cNvPr>
          <p:cNvSpPr txBox="1">
            <a:spLocks/>
          </p:cNvSpPr>
          <p:nvPr userDrawn="1"/>
        </p:nvSpPr>
        <p:spPr>
          <a:xfrm>
            <a:off x="1149058" y="4347227"/>
            <a:ext cx="6047538" cy="96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85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1"/>
            <a:ext cx="12192000" cy="7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7D698-A211-4D8C-9B0D-D40B2D46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5" r:id="rId3"/>
    <p:sldLayoutId id="214748366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0"/>
            <a:ext cx="121932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8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0"/>
            <a:ext cx="121932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9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4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1"/>
            <a:ext cx="12192000" cy="7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7D698-A211-4D8C-9B0D-D40B2D46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0321_DakDI" TargetMode="External"/><Relationship Id="rId7" Type="http://schemas.microsoft.com/office/2007/relationships/hdphoto" Target="../media/hdphoto1.wdp"/><Relationship Id="rId2" Type="http://schemas.openxmlformats.org/officeDocument/2006/relationships/hyperlink" Target="https://web.mit.edu/drela/Public/papers/Hawaii_11/Drela_AIAA2011_3970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4.emf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1.svg"/><Relationship Id="rId10" Type="http://schemas.openxmlformats.org/officeDocument/2006/relationships/image" Target="../media/image47.jpe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hyperlink" Target="mailto:pds@mit.edu" TargetMode="External"/><Relationship Id="rId4" Type="http://schemas.openxmlformats.org/officeDocument/2006/relationships/hyperlink" Target="https://github.com/peterdsharpe/AeroSandbox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hyperlink" Target="http://mdolab.engin.umich.edu/sites/default/files/2013-04-USP-MDO-Intro.pdf" TargetMode="Externa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F1FA-645B-4A7D-B11E-5498D2E729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AeroSandbox: Enabling </a:t>
            </a:r>
            <a:r>
              <a:rPr lang="en-US" b="1" dirty="0"/>
              <a:t>Rapid Aircraft Design Optimization</a:t>
            </a:r>
            <a:r>
              <a:rPr lang="en-US" dirty="0"/>
              <a:t> via Automatic Differentiation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6B4C6-9CA7-4C58-A41C-456533118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058" y="3275962"/>
            <a:ext cx="8504096" cy="2579291"/>
          </a:xfrm>
        </p:spPr>
        <p:txBody>
          <a:bodyPr/>
          <a:lstStyle/>
          <a:p>
            <a:r>
              <a:rPr lang="en-US" dirty="0"/>
              <a:t>Presented by:</a:t>
            </a:r>
            <a:br>
              <a:rPr lang="en-US" dirty="0"/>
            </a:br>
            <a:r>
              <a:rPr lang="en-US" b="1" dirty="0"/>
              <a:t>Peter Sharpe</a:t>
            </a:r>
            <a:r>
              <a:rPr lang="en-US" dirty="0"/>
              <a:t>, MIT </a:t>
            </a:r>
            <a:r>
              <a:rPr lang="en-US" dirty="0" err="1"/>
              <a:t>AeroAstro</a:t>
            </a:r>
            <a:br>
              <a:rPr lang="en-US" dirty="0"/>
            </a:br>
            <a:endParaRPr lang="en-US" dirty="0"/>
          </a:p>
          <a:p>
            <a:r>
              <a:rPr lang="en-US" dirty="0"/>
              <a:t>Friday, December 9, 2022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4AD68-9E08-4A03-A226-849983730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6609E-A7F0-4D95-98CD-E5284303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9A41-94E4-4835-A196-4ABB97CF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9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8043598" cy="528725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Master’s work: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AeroSandbox, an </a:t>
            </a:r>
            <a:r>
              <a:rPr lang="en-US" sz="3200" b="1" dirty="0">
                <a:solidFill>
                  <a:schemeClr val="tx1"/>
                </a:solidFill>
              </a:rPr>
              <a:t>aircraft design optimization framework</a:t>
            </a:r>
            <a:r>
              <a:rPr lang="en-US" sz="3200" dirty="0">
                <a:solidFill>
                  <a:schemeClr val="tx1"/>
                </a:solidFill>
              </a:rPr>
              <a:t> that aims to:</a:t>
            </a:r>
          </a:p>
          <a:p>
            <a:pPr lvl="1"/>
            <a:r>
              <a:rPr lang="en-US" sz="2800" b="1" dirty="0">
                <a:solidFill>
                  <a:schemeClr val="tx1"/>
                </a:solidFill>
              </a:rPr>
              <a:t>Focus on early-stage design exploration </a:t>
            </a:r>
            <a:r>
              <a:rPr lang="en-US" sz="2800" dirty="0">
                <a:solidFill>
                  <a:schemeClr val="tx1"/>
                </a:solidFill>
              </a:rPr>
              <a:t>of physical systems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Wide, not deep modeling – exploiting the 80/20 rule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Be practical enough to </a:t>
            </a:r>
            <a:r>
              <a:rPr lang="en-US" sz="2800" b="1" dirty="0">
                <a:solidFill>
                  <a:schemeClr val="tx1"/>
                </a:solidFill>
              </a:rPr>
              <a:t>support real-world aircraft development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AeroAstro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76" y="740911"/>
            <a:ext cx="3257851" cy="1357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27945D-9939-4894-879C-192DD635C56C}"/>
              </a:ext>
            </a:extLst>
          </p:cNvPr>
          <p:cNvSpPr txBox="1"/>
          <p:nvPr/>
        </p:nvSpPr>
        <p:spPr>
          <a:xfrm>
            <a:off x="8803248" y="2098349"/>
            <a:ext cx="3871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Python 3</a:t>
            </a:r>
            <a:r>
              <a:rPr lang="en-US" dirty="0">
                <a:solidFill>
                  <a:schemeClr val="accent2"/>
                </a:solidFill>
              </a:rPr>
              <a:t> (pip-installable)</a:t>
            </a:r>
            <a:endParaRPr lang="en-US" dirty="0">
              <a:solidFill>
                <a:srgbClr val="00202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Open-source</a:t>
            </a:r>
            <a:r>
              <a:rPr lang="en-US" dirty="0"/>
              <a:t> (MIT license)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GitHub-hosted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6878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AeroAstro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Features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F2BE030D-015E-465A-AF46-E36FE4C36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684"/>
          <a:stretch/>
        </p:blipFill>
        <p:spPr>
          <a:xfrm>
            <a:off x="2001519" y="789048"/>
            <a:ext cx="9909155" cy="607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5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0D4AB7-6735-4218-914F-EF318341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9727618" cy="5287250"/>
          </a:xfrm>
        </p:spPr>
        <p:txBody>
          <a:bodyPr/>
          <a:lstStyle/>
          <a:p>
            <a:r>
              <a:rPr lang="en-US" dirty="0"/>
              <a:t>Unified numerics module that automatically type-dispatches to appropriate backend, depending on datatype and differentiability needs</a:t>
            </a:r>
          </a:p>
          <a:p>
            <a:r>
              <a:rPr lang="en-US" b="1" dirty="0">
                <a:solidFill>
                  <a:schemeClr val="accent2"/>
                </a:solidFill>
              </a:rPr>
              <a:t>Syntax mirrors NumPy exactly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Most existing Python-based analyses can be used with AeroSandbox by simply editing the NumPy import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Differentiable coverage of nearly all of NumPy, some parts of 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6BF48-E848-48F2-B81A-C673A353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10330-5F58-47AC-8F6F-C4BFC0EAC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E94DE-E177-46E6-A5AB-AD154563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FA9064-A7C5-4B7A-A000-A79AA53A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Numerics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CAA7C-1BE6-4316-9D4A-0F096AD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496" y="4726981"/>
            <a:ext cx="8646706" cy="899917"/>
          </a:xfrm>
          <a:prstGeom prst="rect">
            <a:avLst/>
          </a:prstGeom>
        </p:spPr>
      </p:pic>
      <p:pic>
        <p:nvPicPr>
          <p:cNvPr id="1026" name="Picture 2" descr="https://web.casadi.org/_img/logo_2017_horizontal.png">
            <a:extLst>
              <a:ext uri="{FF2B5EF4-FFF2-40B4-BE49-F238E27FC236}">
                <a16:creationId xmlns:a16="http://schemas.microsoft.com/office/drawing/2014/main" id="{945B92E6-977F-44ED-9446-C1B54254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52" y="1515050"/>
            <a:ext cx="2705100" cy="61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00F08CE1-FC89-4756-8509-A713D6E1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903" y="2327323"/>
            <a:ext cx="885825" cy="51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1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4602613" cy="5287250"/>
              </a:xfrm>
            </p:spPr>
            <p:txBody>
              <a:bodyPr/>
              <a:lstStyle/>
              <a:p>
                <a:r>
                  <a:rPr lang="en-US" dirty="0"/>
                  <a:t>Example problem:</a:t>
                </a:r>
              </a:p>
              <a:p>
                <a:pPr lvl="1"/>
                <a:r>
                  <a:rPr lang="en-US" dirty="0"/>
                  <a:t>Minimize drag of a wing by changing chord and span, given:</a:t>
                </a:r>
              </a:p>
              <a:p>
                <a:pPr lvl="2"/>
                <a:r>
                  <a:rPr lang="en-US" dirty="0"/>
                  <a:t>Sea level atmosphere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Fixed wing area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=0.1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4602613" cy="5287250"/>
              </a:xfrm>
              <a:blipFill>
                <a:blip r:embed="rId2"/>
                <a:stretch>
                  <a:fillRect l="-238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Stack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A7C971F-1F14-4101-A665-DB6786103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280" y="1347583"/>
            <a:ext cx="3728720" cy="477053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Fira Code Retin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asb.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chord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variable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A4926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init_guess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span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variable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A4926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init_guess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Re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velocity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chord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/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kinematic_viscosity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CD_p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1.328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Re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** -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0.5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AR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span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/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chord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CD_i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CL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2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/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(pi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AR)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subject_to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(chord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span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0.1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minimize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(CD_p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+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CD_i)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sol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solve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print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sol.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value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(chord),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sol.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value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(span))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277C751A-E0F3-4DFE-A27E-65276E271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286" y="1613240"/>
            <a:ext cx="274299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Make an optimization problem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Make design variables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and set initial guesses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Model profile drag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Model induced drag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Constrain the wing area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Set an objective function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Solve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Show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CACDDE55-6713-410E-8D81-26E3A9716F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75828" y="6156990"/>
                <a:ext cx="588990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Result: 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=0.066</m:t>
                    </m:r>
                  </m:oMath>
                </a14:m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m, 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=1.52</m:t>
                    </m:r>
                  </m:oMath>
                </a14:m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m</a:t>
                </a:r>
              </a:p>
            </p:txBody>
          </p:sp>
        </mc:Choice>
        <mc:Fallback xmlns="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CACDDE55-6713-410E-8D81-26E3A9716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5828" y="6156990"/>
                <a:ext cx="5889900" cy="338554"/>
              </a:xfrm>
              <a:prstGeom prst="rect">
                <a:avLst/>
              </a:prstGeom>
              <a:blipFill>
                <a:blip r:embed="rId3"/>
                <a:stretch>
                  <a:fillRect t="-5357" r="-518" b="-2142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CADB44B-EF76-4747-BD12-4BCB3783C3D8}"/>
              </a:ext>
            </a:extLst>
          </p:cNvPr>
          <p:cNvSpPr txBox="1"/>
          <p:nvPr/>
        </p:nvSpPr>
        <p:spPr>
          <a:xfrm rot="1272112">
            <a:off x="10427278" y="1628694"/>
            <a:ext cx="148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Imports/constants above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06D46D-561D-4EBE-BD73-BD5A3B49FA16}"/>
              </a:ext>
            </a:extLst>
          </p:cNvPr>
          <p:cNvSpPr/>
          <p:nvPr/>
        </p:nvSpPr>
        <p:spPr>
          <a:xfrm>
            <a:off x="11417727" y="1379205"/>
            <a:ext cx="144462" cy="346842"/>
          </a:xfrm>
          <a:custGeom>
            <a:avLst/>
            <a:gdLst>
              <a:gd name="connsiteX0" fmla="*/ 0 w 129851"/>
              <a:gd name="connsiteY0" fmla="*/ 325821 h 325821"/>
              <a:gd name="connsiteX1" fmla="*/ 126124 w 129851"/>
              <a:gd name="connsiteY1" fmla="*/ 210207 h 325821"/>
              <a:gd name="connsiteX2" fmla="*/ 84083 w 129851"/>
              <a:gd name="connsiteY2" fmla="*/ 0 h 3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1" h="325821">
                <a:moveTo>
                  <a:pt x="0" y="325821"/>
                </a:moveTo>
                <a:cubicBezTo>
                  <a:pt x="56055" y="295165"/>
                  <a:pt x="112110" y="264510"/>
                  <a:pt x="126124" y="210207"/>
                </a:cubicBezTo>
                <a:cubicBezTo>
                  <a:pt x="140138" y="155903"/>
                  <a:pt x="112110" y="77951"/>
                  <a:pt x="8408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487B42-8AC4-4E68-85E7-A7618E9D269A}"/>
              </a:ext>
            </a:extLst>
          </p:cNvPr>
          <p:cNvSpPr txBox="1"/>
          <p:nvPr/>
        </p:nvSpPr>
        <p:spPr>
          <a:xfrm>
            <a:off x="8459275" y="987751"/>
            <a:ext cx="541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simple </a:t>
            </a:r>
            <a:r>
              <a:rPr lang="en-US" b="1" dirty="0" err="1"/>
              <a:t>AeroSandbox</a:t>
            </a:r>
            <a:r>
              <a:rPr lang="en-US" b="1" dirty="0"/>
              <a:t> program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5D9005B-3C92-4286-8824-4D5FF8B2D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787" y="3658383"/>
            <a:ext cx="3996103" cy="25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7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39371C9A-A073-4E15-B6B7-1382ECE5D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280" y="1347583"/>
            <a:ext cx="3728720" cy="477053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600" dirty="0">
              <a:solidFill>
                <a:srgbClr val="F8F8F2"/>
              </a:solidFill>
              <a:latin typeface="Fira Code Retin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asb.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Opti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chord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variable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</a:t>
            </a:r>
            <a:r>
              <a:rPr lang="en-US" altLang="en-US" sz="1600" dirty="0" err="1">
                <a:solidFill>
                  <a:srgbClr val="AA4926"/>
                </a:solidFill>
                <a:latin typeface="Fira Code Retina"/>
              </a:rPr>
              <a:t>init_guess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1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span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variable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</a:t>
            </a:r>
            <a:r>
              <a:rPr lang="en-US" altLang="en-US" sz="1600" dirty="0" err="1">
                <a:solidFill>
                  <a:srgbClr val="AA4926"/>
                </a:solidFill>
                <a:latin typeface="Fira Code Retina"/>
              </a:rPr>
              <a:t>init_guess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1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Re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velocity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chord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/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kinematic_viscosity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CD_p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1.328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Re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** -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0.5</a:t>
            </a:r>
            <a:br>
              <a:rPr lang="en-US" altLang="en-US" sz="1600" dirty="0">
                <a:solidFill>
                  <a:srgbClr val="AE81FF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AE81FF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AR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span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/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chord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CD_i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CL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** 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2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/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(pi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AR)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subject_to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(chord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span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== 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0.1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minimize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CD_p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+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CD_i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sol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solve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66D9EF"/>
                </a:solidFill>
                <a:latin typeface="Fira Code Retina"/>
              </a:rPr>
              <a:t>print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sol.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value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(chord),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sol.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value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(span))</a:t>
            </a:r>
            <a:endParaRPr lang="en-US" altLang="en-US" sz="4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685EF4F-AC49-4BC4-9B87-08B2C3171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286" y="1613240"/>
            <a:ext cx="274299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Make an optimization problem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Make design variables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and set initial guesses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Model profile drag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Model induced drag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Constrain the wing area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Set an objective function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Solve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Show results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030AAC-0AF9-4E6E-8A3F-BF46A61F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4" y="924796"/>
            <a:ext cx="4354036" cy="5287250"/>
          </a:xfrm>
        </p:spPr>
        <p:txBody>
          <a:bodyPr/>
          <a:lstStyle/>
          <a:p>
            <a:r>
              <a:rPr lang="en-US" dirty="0"/>
              <a:t>Declarative, not imperative – a modeling language approach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Numerics are abstracted away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Allows users to focus on asking the right problem</a:t>
            </a:r>
          </a:p>
          <a:p>
            <a:r>
              <a:rPr lang="en-US" dirty="0"/>
              <a:t>Minimal boilerplate code</a:t>
            </a:r>
          </a:p>
          <a:p>
            <a:r>
              <a:rPr lang="en-US" dirty="0"/>
              <a:t>Object-oriented, natural syntax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BFD90-0509-487E-86FF-6F6E0E2EC735}"/>
              </a:ext>
            </a:extLst>
          </p:cNvPr>
          <p:cNvSpPr txBox="1"/>
          <p:nvPr/>
        </p:nvSpPr>
        <p:spPr>
          <a:xfrm rot="1272112">
            <a:off x="10427278" y="1628694"/>
            <a:ext cx="148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Imports/constants above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59249-DA23-4FE6-90F6-2AE80ECB3018}"/>
              </a:ext>
            </a:extLst>
          </p:cNvPr>
          <p:cNvSpPr/>
          <p:nvPr/>
        </p:nvSpPr>
        <p:spPr>
          <a:xfrm>
            <a:off x="11417727" y="1379205"/>
            <a:ext cx="144462" cy="346842"/>
          </a:xfrm>
          <a:custGeom>
            <a:avLst/>
            <a:gdLst>
              <a:gd name="connsiteX0" fmla="*/ 0 w 129851"/>
              <a:gd name="connsiteY0" fmla="*/ 325821 h 325821"/>
              <a:gd name="connsiteX1" fmla="*/ 126124 w 129851"/>
              <a:gd name="connsiteY1" fmla="*/ 210207 h 325821"/>
              <a:gd name="connsiteX2" fmla="*/ 84083 w 129851"/>
              <a:gd name="connsiteY2" fmla="*/ 0 h 3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1" h="325821">
                <a:moveTo>
                  <a:pt x="0" y="325821"/>
                </a:moveTo>
                <a:cubicBezTo>
                  <a:pt x="56055" y="295165"/>
                  <a:pt x="112110" y="264510"/>
                  <a:pt x="126124" y="210207"/>
                </a:cubicBezTo>
                <a:cubicBezTo>
                  <a:pt x="140138" y="155903"/>
                  <a:pt x="112110" y="77951"/>
                  <a:pt x="8408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55987-71F8-479F-810F-2E9086C09BCC}"/>
              </a:ext>
            </a:extLst>
          </p:cNvPr>
          <p:cNvSpPr txBox="1"/>
          <p:nvPr/>
        </p:nvSpPr>
        <p:spPr>
          <a:xfrm>
            <a:off x="8459275" y="987751"/>
            <a:ext cx="541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simple </a:t>
            </a:r>
            <a:r>
              <a:rPr lang="en-US" b="1" dirty="0" err="1"/>
              <a:t>AeroSandbox</a:t>
            </a:r>
            <a:r>
              <a:rPr lang="en-US" b="1" dirty="0"/>
              <a:t>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B0655287-3D5A-4CE3-94FD-5E251C321F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75828" y="6156990"/>
                <a:ext cx="588990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Result: 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=0.066</m:t>
                    </m:r>
                  </m:oMath>
                </a14:m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m, 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=1.52</m:t>
                    </m:r>
                  </m:oMath>
                </a14:m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m</a:t>
                </a:r>
              </a:p>
            </p:txBody>
          </p:sp>
        </mc:Choice>
        <mc:Fallback xmlns="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B0655287-3D5A-4CE3-94FD-5E251C32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5828" y="6156990"/>
                <a:ext cx="5889900" cy="338554"/>
              </a:xfrm>
              <a:prstGeom prst="rect">
                <a:avLst/>
              </a:prstGeom>
              <a:blipFill>
                <a:blip r:embed="rId2"/>
                <a:stretch>
                  <a:fillRect t="-5357" r="-518" b="-2142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766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39371C9A-A073-4E15-B6B7-1382ECE5D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280" y="1347583"/>
            <a:ext cx="3728720" cy="477053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600" dirty="0">
              <a:solidFill>
                <a:srgbClr val="F8F8F2"/>
              </a:solidFill>
              <a:latin typeface="Fira Code Retin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asb.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Opti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chord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variable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</a:t>
            </a:r>
            <a:r>
              <a:rPr lang="en-US" altLang="en-US" sz="1600" dirty="0" err="1">
                <a:solidFill>
                  <a:srgbClr val="AA4926"/>
                </a:solidFill>
                <a:latin typeface="Fira Code Retina"/>
              </a:rPr>
              <a:t>init_guess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1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span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variable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</a:t>
            </a:r>
            <a:r>
              <a:rPr lang="en-US" altLang="en-US" sz="1600" dirty="0" err="1">
                <a:solidFill>
                  <a:srgbClr val="AA4926"/>
                </a:solidFill>
                <a:latin typeface="Fira Code Retina"/>
              </a:rPr>
              <a:t>init_guess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1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Re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velocity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chord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/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kinematic_viscosity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CD_p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1.328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Re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** -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0.5</a:t>
            </a:r>
            <a:br>
              <a:rPr lang="en-US" altLang="en-US" sz="1600" dirty="0">
                <a:solidFill>
                  <a:srgbClr val="AE81FF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AE81FF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AR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span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/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chord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CD_i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CL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** 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2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/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(pi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AR)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subject_to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(chord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* 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span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== </a:t>
            </a:r>
            <a:r>
              <a:rPr lang="en-US" altLang="en-US" sz="1600" dirty="0">
                <a:solidFill>
                  <a:srgbClr val="AE81FF"/>
                </a:solidFill>
                <a:latin typeface="Fira Code Retina"/>
              </a:rPr>
              <a:t>0.1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minimize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CD_p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+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CD_i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sol </a:t>
            </a:r>
            <a:r>
              <a:rPr lang="en-US" altLang="en-US" sz="1600" dirty="0">
                <a:solidFill>
                  <a:srgbClr val="F92672"/>
                </a:solidFill>
                <a:latin typeface="Fira Code Retina"/>
              </a:rPr>
              <a:t>=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opti.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solve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()</a:t>
            </a: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br>
              <a:rPr lang="en-US" altLang="en-US" sz="1600" dirty="0">
                <a:solidFill>
                  <a:srgbClr val="F8F8F2"/>
                </a:solidFill>
                <a:latin typeface="Fira Code Retina"/>
              </a:rPr>
            </a:br>
            <a:r>
              <a:rPr lang="en-US" altLang="en-US" sz="1600" dirty="0">
                <a:solidFill>
                  <a:srgbClr val="66D9EF"/>
                </a:solidFill>
                <a:latin typeface="Fira Code Retina"/>
              </a:rPr>
              <a:t>print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sol.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value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(chord), </a:t>
            </a:r>
            <a:r>
              <a:rPr lang="en-US" altLang="en-US" sz="1600" dirty="0" err="1">
                <a:solidFill>
                  <a:srgbClr val="F8F8F2"/>
                </a:solidFill>
                <a:latin typeface="Fira Code Retina"/>
              </a:rPr>
              <a:t>sol.</a:t>
            </a:r>
            <a:r>
              <a:rPr lang="en-US" altLang="en-US" sz="1600" dirty="0" err="1">
                <a:solidFill>
                  <a:srgbClr val="66D9EF"/>
                </a:solidFill>
                <a:latin typeface="Fira Code Retina"/>
              </a:rPr>
              <a:t>value</a:t>
            </a:r>
            <a:r>
              <a:rPr lang="en-US" altLang="en-US" sz="1600" dirty="0">
                <a:solidFill>
                  <a:srgbClr val="F8F8F2"/>
                </a:solidFill>
                <a:latin typeface="Fira Code Retina"/>
              </a:rPr>
              <a:t>(span))</a:t>
            </a:r>
            <a:endParaRPr lang="en-US" altLang="en-US" sz="4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685EF4F-AC49-4BC4-9B87-08B2C3171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286" y="1613240"/>
            <a:ext cx="274299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Make an optimization problem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Make design variables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and set initial guesses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Model profile drag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Model induced drag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Constrain the wing area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Set an objective function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Solve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Show results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030AAC-0AF9-4E6E-8A3F-BF46A61F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101013" cy="5287250"/>
          </a:xfrm>
        </p:spPr>
        <p:txBody>
          <a:bodyPr/>
          <a:lstStyle/>
          <a:p>
            <a:r>
              <a:rPr lang="en-US" dirty="0"/>
              <a:t>Backend:</a:t>
            </a:r>
          </a:p>
          <a:p>
            <a:pPr lvl="1"/>
            <a:r>
              <a:rPr lang="en-US" dirty="0"/>
              <a:t>Sensible defaults for optimization settings as applicable to engineering design problems</a:t>
            </a:r>
          </a:p>
          <a:p>
            <a:pPr lvl="1"/>
            <a:r>
              <a:rPr lang="en-US" b="1" dirty="0"/>
              <a:t>Automated problem transformations</a:t>
            </a:r>
          </a:p>
          <a:p>
            <a:pPr lvl="2"/>
            <a:r>
              <a:rPr lang="en-US" dirty="0"/>
              <a:t>Variable/constraint scaling, log-transforms, slack variables</a:t>
            </a:r>
          </a:p>
          <a:p>
            <a:pPr lvl="1"/>
            <a:r>
              <a:rPr lang="en-US" dirty="0"/>
              <a:t>Automatic differentiation engine (</a:t>
            </a:r>
            <a:r>
              <a:rPr lang="en-US" dirty="0" err="1"/>
              <a:t>CasADi</a:t>
            </a:r>
            <a:r>
              <a:rPr lang="en-US" dirty="0"/>
              <a:t> or JAX) computes gradient and Hessian</a:t>
            </a:r>
          </a:p>
          <a:p>
            <a:pPr lvl="1"/>
            <a:r>
              <a:rPr lang="en-US" dirty="0"/>
              <a:t>Sparsity detection, Jacobian compression (coloring), constraint re-ordering</a:t>
            </a:r>
          </a:p>
          <a:p>
            <a:pPr lvl="1"/>
            <a:r>
              <a:rPr lang="en-US" dirty="0"/>
              <a:t>IPOPT (optimizer)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BFD90-0509-487E-86FF-6F6E0E2EC735}"/>
              </a:ext>
            </a:extLst>
          </p:cNvPr>
          <p:cNvSpPr txBox="1"/>
          <p:nvPr/>
        </p:nvSpPr>
        <p:spPr>
          <a:xfrm rot="1272112">
            <a:off x="10427278" y="1628694"/>
            <a:ext cx="148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Imports/constants above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59249-DA23-4FE6-90F6-2AE80ECB3018}"/>
              </a:ext>
            </a:extLst>
          </p:cNvPr>
          <p:cNvSpPr/>
          <p:nvPr/>
        </p:nvSpPr>
        <p:spPr>
          <a:xfrm>
            <a:off x="11417727" y="1379205"/>
            <a:ext cx="144462" cy="346842"/>
          </a:xfrm>
          <a:custGeom>
            <a:avLst/>
            <a:gdLst>
              <a:gd name="connsiteX0" fmla="*/ 0 w 129851"/>
              <a:gd name="connsiteY0" fmla="*/ 325821 h 325821"/>
              <a:gd name="connsiteX1" fmla="*/ 126124 w 129851"/>
              <a:gd name="connsiteY1" fmla="*/ 210207 h 325821"/>
              <a:gd name="connsiteX2" fmla="*/ 84083 w 129851"/>
              <a:gd name="connsiteY2" fmla="*/ 0 h 3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1" h="325821">
                <a:moveTo>
                  <a:pt x="0" y="325821"/>
                </a:moveTo>
                <a:cubicBezTo>
                  <a:pt x="56055" y="295165"/>
                  <a:pt x="112110" y="264510"/>
                  <a:pt x="126124" y="210207"/>
                </a:cubicBezTo>
                <a:cubicBezTo>
                  <a:pt x="140138" y="155903"/>
                  <a:pt x="112110" y="77951"/>
                  <a:pt x="8408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55987-71F8-479F-810F-2E9086C09BCC}"/>
              </a:ext>
            </a:extLst>
          </p:cNvPr>
          <p:cNvSpPr txBox="1"/>
          <p:nvPr/>
        </p:nvSpPr>
        <p:spPr>
          <a:xfrm>
            <a:off x="8459275" y="987751"/>
            <a:ext cx="541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simple </a:t>
            </a:r>
            <a:r>
              <a:rPr lang="en-US" b="1" dirty="0" err="1"/>
              <a:t>AeroSandbox</a:t>
            </a:r>
            <a:r>
              <a:rPr lang="en-US" b="1" dirty="0"/>
              <a:t>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D6FE5129-FA6E-4C35-A760-B58194D063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75828" y="6156990"/>
                <a:ext cx="588990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Result: 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=0.066</m:t>
                    </m:r>
                  </m:oMath>
                </a14:m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m, 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=1.52</m:t>
                    </m:r>
                  </m:oMath>
                </a14:m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m</a:t>
                </a:r>
              </a:p>
            </p:txBody>
          </p:sp>
        </mc:Choice>
        <mc:Fallback xmlns="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D6FE5129-FA6E-4C35-A760-B58194D06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5828" y="6156990"/>
                <a:ext cx="5889900" cy="338554"/>
              </a:xfrm>
              <a:prstGeom prst="rect">
                <a:avLst/>
              </a:prstGeom>
              <a:blipFill>
                <a:blip r:embed="rId2"/>
                <a:stretch>
                  <a:fillRect t="-5357" r="-518" b="-2142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7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8971-103D-40D8-9F76-65C5CA4A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MIT </a:t>
            </a:r>
            <a:r>
              <a:rPr lang="en-US" i="1" dirty="0"/>
              <a:t>Dawn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5D0F17-C4B4-44BF-8FD5-7E840225F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403A-F4FC-4BBC-AA1E-39B8C765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2A56-4F22-4930-A581-CD14DB9A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4E1BB-2097-4D37-A4E7-23B5AEF4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40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054910-668C-4A78-8228-5B9AE5FBD3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4995597" cy="5287250"/>
              </a:xfrm>
            </p:spPr>
            <p:txBody>
              <a:bodyPr/>
              <a:lstStyle/>
              <a:p>
                <a:r>
                  <a:rPr lang="en-US" dirty="0"/>
                  <a:t>Science payload:</a:t>
                </a:r>
              </a:p>
              <a:p>
                <a:pPr lvl="1"/>
                <a:r>
                  <a:rPr lang="en-US" dirty="0"/>
                  <a:t>30 kg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500 W</a:t>
                </a:r>
              </a:p>
              <a:p>
                <a:r>
                  <a:rPr lang="en-US" dirty="0"/>
                  <a:t>Mission:</a:t>
                </a:r>
              </a:p>
              <a:p>
                <a:pPr lvl="1"/>
                <a:r>
                  <a:rPr lang="en-US" dirty="0"/>
                  <a:t>6 weeks continuous flight</a:t>
                </a:r>
              </a:p>
              <a:p>
                <a:pPr lvl="2"/>
                <a:r>
                  <a:rPr lang="en-US" dirty="0"/>
                  <a:t>Summer, continental U.S.</a:t>
                </a:r>
              </a:p>
              <a:p>
                <a:pPr lvl="1"/>
                <a:r>
                  <a:rPr lang="en-US" dirty="0"/>
                  <a:t>Cruise above 60,000 ft.</a:t>
                </a:r>
              </a:p>
              <a:p>
                <a:pPr lvl="1"/>
                <a:r>
                  <a:rPr lang="en-US" dirty="0"/>
                  <a:t>Relocate on command</a:t>
                </a:r>
              </a:p>
              <a:p>
                <a:pPr lvl="1"/>
                <a:r>
                  <a:rPr lang="en-US" dirty="0" err="1"/>
                  <a:t>Stationkeep</a:t>
                </a:r>
                <a:r>
                  <a:rPr lang="en-US" dirty="0"/>
                  <a:t> against winds</a:t>
                </a:r>
              </a:p>
              <a:p>
                <a:pPr lvl="1"/>
                <a:r>
                  <a:rPr lang="en-US" dirty="0"/>
                  <a:t>Survive gusts during ascent and thunderstorm overflight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054910-668C-4A78-8228-5B9AE5FBD3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4995597" cy="5287250"/>
              </a:xfrm>
              <a:blipFill>
                <a:blip r:embed="rId2"/>
                <a:stretch>
                  <a:fillRect l="-219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292C7-35CF-4945-8261-FFCD45FA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FB3FF-DEC8-4BC0-BAB9-3F932032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36603-6BD0-4767-90F5-512FF85F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B7717C-8630-47BC-AF02-FBB7256D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</a:t>
            </a:r>
            <a:r>
              <a:rPr lang="en-US" i="1" dirty="0"/>
              <a:t>Dawn</a:t>
            </a:r>
            <a:r>
              <a:rPr lang="en-US" dirty="0"/>
              <a:t>: Design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75701-30AC-4603-A346-2B13821F29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34" y="1421449"/>
            <a:ext cx="7498040" cy="36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0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BCB8F5-8799-49AD-A6A3-25F734758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203117" cy="5287250"/>
          </a:xfrm>
        </p:spPr>
        <p:txBody>
          <a:bodyPr/>
          <a:lstStyle/>
          <a:p>
            <a:r>
              <a:rPr lang="en-US" dirty="0"/>
              <a:t>A key early question:</a:t>
            </a:r>
          </a:p>
          <a:p>
            <a:pPr lvl="1"/>
            <a:r>
              <a:rPr lang="en-US" dirty="0"/>
              <a:t>“How does the required wingspan vary with latitude and seasonality?”</a:t>
            </a:r>
          </a:p>
          <a:p>
            <a:pPr lvl="1"/>
            <a:r>
              <a:rPr lang="en-US" dirty="0"/>
              <a:t>“Who else should we be pitching to?”</a:t>
            </a:r>
          </a:p>
          <a:p>
            <a:r>
              <a:rPr lang="en-US" dirty="0"/>
              <a:t>Intuitively, sunny conditions:</a:t>
            </a:r>
          </a:p>
          <a:p>
            <a:pPr lvl="1"/>
            <a:r>
              <a:rPr lang="en-US" dirty="0"/>
              <a:t>expand the space of feasible airplanes</a:t>
            </a:r>
          </a:p>
          <a:p>
            <a:pPr lvl="1"/>
            <a:r>
              <a:rPr lang="en-US" dirty="0"/>
              <a:t>reduce the required wingspan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99A84-7855-4702-9AAB-E4241B59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1DB54-977F-4739-993A-4407667A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B3752-748C-41F4-B419-53E3A15B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2FD913-7512-493A-90A1-CA33D4E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</a:t>
            </a:r>
            <a:r>
              <a:rPr lang="en-US" i="1" dirty="0"/>
              <a:t>Dawn</a:t>
            </a:r>
            <a:r>
              <a:rPr lang="en-US" dirty="0"/>
              <a:t>: Mission Feasibility Maps</a:t>
            </a:r>
          </a:p>
        </p:txBody>
      </p:sp>
      <p:pic>
        <p:nvPicPr>
          <p:cNvPr id="10" name="Picture Placeholder 16">
            <a:extLst>
              <a:ext uri="{FF2B5EF4-FFF2-40B4-BE49-F238E27FC236}">
                <a16:creationId xmlns:a16="http://schemas.microsoft.com/office/drawing/2014/main" id="{76AC71AC-5B4F-4C03-B513-AB0714A5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" r="4087"/>
          <a:stretch/>
        </p:blipFill>
        <p:spPr>
          <a:xfrm>
            <a:off x="4572000" y="855587"/>
            <a:ext cx="7620000" cy="60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BCB8F5-8799-49AD-A6A3-25F734758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4294557" cy="5287250"/>
              </a:xfrm>
            </p:spPr>
            <p:txBody>
              <a:bodyPr/>
              <a:lstStyle/>
              <a:p>
                <a:r>
                  <a:rPr lang="en-US" dirty="0"/>
                  <a:t>Designed 2,400 unique aircraft using AeroSandbox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60×40</m:t>
                    </m:r>
                  </m:oMath>
                </a14:m>
                <a:r>
                  <a:rPr lang="en-US" dirty="0"/>
                  <a:t> grid in seasonality-latitude space</a:t>
                </a:r>
              </a:p>
              <a:p>
                <a:pPr lvl="1"/>
                <a:r>
                  <a:rPr lang="en-US" dirty="0"/>
                  <a:t>Each the result of solving a 2,368-variable optimization problem</a:t>
                </a:r>
              </a:p>
              <a:p>
                <a:pPr lvl="1"/>
                <a:r>
                  <a:rPr lang="en-US" dirty="0"/>
                  <a:t>In total, several minutes on HPC cluster</a:t>
                </a:r>
              </a:p>
              <a:p>
                <a:r>
                  <a:rPr lang="en-US" dirty="0"/>
                  <a:t>Identified missions of interest early in the design process</a:t>
                </a:r>
              </a:p>
              <a:p>
                <a:r>
                  <a:rPr lang="en-US" b="1" dirty="0"/>
                  <a:t>Interactive design yields intuition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BCB8F5-8799-49AD-A6A3-25F734758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4294557" cy="5287250"/>
              </a:xfrm>
              <a:blipFill>
                <a:blip r:embed="rId3"/>
                <a:stretch>
                  <a:fillRect l="-2557" t="-1961" r="-3125" b="-7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99A84-7855-4702-9AAB-E4241B59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1DB54-977F-4739-993A-4407667A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B3752-748C-41F4-B419-53E3A15B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2FD913-7512-493A-90A1-CA33D4E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</a:t>
            </a:r>
            <a:r>
              <a:rPr lang="en-US" i="1" dirty="0"/>
              <a:t>Dawn</a:t>
            </a:r>
            <a:r>
              <a:rPr lang="en-US" dirty="0"/>
              <a:t>: Mission Feasibility Maps</a:t>
            </a:r>
          </a:p>
        </p:txBody>
      </p:sp>
      <p:pic>
        <p:nvPicPr>
          <p:cNvPr id="10" name="Picture Placeholder 16">
            <a:extLst>
              <a:ext uri="{FF2B5EF4-FFF2-40B4-BE49-F238E27FC236}">
                <a16:creationId xmlns:a16="http://schemas.microsoft.com/office/drawing/2014/main" id="{76AC71AC-5B4F-4C03-B513-AB0714A5EA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92" r="4087"/>
          <a:stretch/>
        </p:blipFill>
        <p:spPr>
          <a:xfrm>
            <a:off x="4572000" y="855587"/>
            <a:ext cx="7620000" cy="60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5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446A4-4A77-422B-81E7-F42A92DA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6296B-94CE-467B-959B-65EEB3C4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D0DD4-2702-4231-B236-495A6B51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A64F96-C2BA-4E31-B12E-63D38AC3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Optimization Enables Cheaper, Greener Aircraft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7BC05C-23DA-4FB6-A502-7DA6D85FA22B}"/>
              </a:ext>
            </a:extLst>
          </p:cNvPr>
          <p:cNvSpPr/>
          <p:nvPr/>
        </p:nvSpPr>
        <p:spPr>
          <a:xfrm>
            <a:off x="275708" y="897608"/>
            <a:ext cx="3674967" cy="5281260"/>
          </a:xfrm>
          <a:prstGeom prst="roundRect">
            <a:avLst>
              <a:gd name="adj" fmla="val 252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u="sng" dirty="0">
                <a:solidFill>
                  <a:schemeClr val="accent6">
                    <a:lumMod val="50000"/>
                  </a:schemeClr>
                </a:solidFill>
              </a:rPr>
              <a:t>Past: Boeing 707 (1956)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Fuel Efficiency: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45 passenger-miles / gallon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Design mindset: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Satisficing</a:t>
            </a:r>
            <a:r>
              <a:rPr lang="en-US" dirty="0">
                <a:solidFill>
                  <a:schemeClr val="tx1"/>
                </a:solidFill>
              </a:rPr>
              <a:t>: a decision-making heuristic when mathematical optimization is intractable </a:t>
            </a:r>
            <a:r>
              <a:rPr lang="en-US" sz="1400" dirty="0">
                <a:solidFill>
                  <a:schemeClr val="tx1"/>
                </a:solidFill>
              </a:rPr>
              <a:t>(Coined by Simon, 1956)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B32D46-1064-4E0B-AB68-868B9BB5EE6E}"/>
              </a:ext>
            </a:extLst>
          </p:cNvPr>
          <p:cNvSpPr/>
          <p:nvPr/>
        </p:nvSpPr>
        <p:spPr>
          <a:xfrm>
            <a:off x="4259580" y="905387"/>
            <a:ext cx="3676650" cy="5281260"/>
          </a:xfrm>
          <a:prstGeom prst="roundRect">
            <a:avLst>
              <a:gd name="adj" fmla="val 252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u="sng" dirty="0">
                <a:solidFill>
                  <a:schemeClr val="accent4">
                    <a:lumMod val="50000"/>
                  </a:schemeClr>
                </a:solidFill>
              </a:rPr>
              <a:t>Present: Boeing 787 (2007)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Fuel Efficiency: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120 passenger-miles / gallon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Mostly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Propulsion technology advances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Computational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Optimization mindset throughout subsystem design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D955D5-B811-44E9-A358-E911B22F4C3D}"/>
              </a:ext>
            </a:extLst>
          </p:cNvPr>
          <p:cNvSpPr/>
          <p:nvPr/>
        </p:nvSpPr>
        <p:spPr>
          <a:xfrm>
            <a:off x="8249920" y="897608"/>
            <a:ext cx="3675380" cy="5281260"/>
          </a:xfrm>
          <a:prstGeom prst="roundRect">
            <a:avLst>
              <a:gd name="adj" fmla="val 252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u="sng" dirty="0">
                <a:solidFill>
                  <a:schemeClr val="accent3">
                    <a:lumMod val="50000"/>
                  </a:schemeClr>
                </a:solidFill>
              </a:rPr>
              <a:t>Future: Aurora D8 (2035?)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Fuel Efficiency: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160 passenger-miles / gallon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Will be mostly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Multidisciplinary design optimization (MDO): finding synergies </a:t>
            </a:r>
            <a:r>
              <a:rPr lang="en-US" i="1" dirty="0">
                <a:solidFill>
                  <a:schemeClr val="tx1"/>
                </a:solidFill>
              </a:rPr>
              <a:t>between</a:t>
            </a:r>
            <a:r>
              <a:rPr lang="en-US" dirty="0">
                <a:solidFill>
                  <a:schemeClr val="tx1"/>
                </a:solidFill>
              </a:rPr>
              <a:t> subsystems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D53F1-02CF-4A70-BC54-C332386A15C0}"/>
              </a:ext>
            </a:extLst>
          </p:cNvPr>
          <p:cNvSpPr txBox="1"/>
          <p:nvPr/>
        </p:nvSpPr>
        <p:spPr>
          <a:xfrm>
            <a:off x="282968" y="6178870"/>
            <a:ext cx="1154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from Drela “</a:t>
            </a:r>
            <a:r>
              <a:rPr lang="en-US" sz="1400" dirty="0">
                <a:hlinkClick r:id="rId2"/>
              </a:rPr>
              <a:t>Development of the D8 Transport Configuration</a:t>
            </a:r>
            <a:r>
              <a:rPr lang="en-US" sz="1400" dirty="0"/>
              <a:t>”, “</a:t>
            </a:r>
            <a:r>
              <a:rPr lang="en-US" sz="1400" dirty="0">
                <a:hlinkClick r:id="rId3"/>
              </a:rPr>
              <a:t>Making an Extraordinary Machine Better</a:t>
            </a:r>
            <a:r>
              <a:rPr lang="en-US" sz="1400" dirty="0"/>
              <a:t>”</a:t>
            </a:r>
          </a:p>
        </p:txBody>
      </p:sp>
      <p:pic>
        <p:nvPicPr>
          <p:cNvPr id="1026" name="Picture 2" descr="The Story Of The Boeing 707: The Jet Age Aircraft Of Choice">
            <a:extLst>
              <a:ext uri="{FF2B5EF4-FFF2-40B4-BE49-F238E27FC236}">
                <a16:creationId xmlns:a16="http://schemas.microsoft.com/office/drawing/2014/main" id="{8FD1AC35-279B-419C-9AF2-47D5384A3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6" b="2296"/>
          <a:stretch/>
        </p:blipFill>
        <p:spPr bwMode="auto">
          <a:xfrm>
            <a:off x="282968" y="1370290"/>
            <a:ext cx="36576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uble Bubble – the future of civil aircraft?">
            <a:extLst>
              <a:ext uri="{FF2B5EF4-FFF2-40B4-BE49-F238E27FC236}">
                <a16:creationId xmlns:a16="http://schemas.microsoft.com/office/drawing/2014/main" id="{EB457526-5942-49F7-AFC8-F53CF7B01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4"/>
          <a:stretch/>
        </p:blipFill>
        <p:spPr bwMode="auto">
          <a:xfrm flipH="1">
            <a:off x="8257475" y="1370290"/>
            <a:ext cx="36576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travelnewsasia.com/newspics/2022/Boeing787.jpg">
            <a:extLst>
              <a:ext uri="{FF2B5EF4-FFF2-40B4-BE49-F238E27FC236}">
                <a16:creationId xmlns:a16="http://schemas.microsoft.com/office/drawing/2014/main" id="{98767E18-F234-43DE-B9B9-A0D2347E0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07"/>
          <a:stretch/>
        </p:blipFill>
        <p:spPr bwMode="auto">
          <a:xfrm>
            <a:off x="4268480" y="1368418"/>
            <a:ext cx="3660558" cy="231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97E3EA-4045-42BD-84E6-CDBE1621BE83}"/>
              </a:ext>
            </a:extLst>
          </p:cNvPr>
          <p:cNvCxnSpPr>
            <a:cxnSpLocks/>
          </p:cNvCxnSpPr>
          <p:nvPr/>
        </p:nvCxnSpPr>
        <p:spPr>
          <a:xfrm>
            <a:off x="3691595" y="4160520"/>
            <a:ext cx="8991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A53DC9-0875-4E58-8F73-E8C602813484}"/>
              </a:ext>
            </a:extLst>
          </p:cNvPr>
          <p:cNvCxnSpPr>
            <a:cxnSpLocks/>
          </p:cNvCxnSpPr>
          <p:nvPr/>
        </p:nvCxnSpPr>
        <p:spPr>
          <a:xfrm>
            <a:off x="7676855" y="4160520"/>
            <a:ext cx="8991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21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75B701-2303-4464-B2DD-25EC97C81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6649769" cy="2504204"/>
          </a:xfrm>
        </p:spPr>
        <p:txBody>
          <a:bodyPr/>
          <a:lstStyle/>
          <a:p>
            <a:r>
              <a:rPr lang="en-US" dirty="0"/>
              <a:t>Main design optimization code for </a:t>
            </a:r>
            <a:r>
              <a:rPr lang="en-US" i="1" dirty="0"/>
              <a:t>Dawn</a:t>
            </a:r>
            <a:r>
              <a:rPr lang="en-US" dirty="0"/>
              <a:t> program written in AeroSandbox:</a:t>
            </a:r>
          </a:p>
          <a:p>
            <a:pPr lvl="1"/>
            <a:r>
              <a:rPr lang="en-US" dirty="0"/>
              <a:t>47 seconds to solve</a:t>
            </a:r>
          </a:p>
          <a:p>
            <a:pPr lvl="1"/>
            <a:r>
              <a:rPr lang="en-US" b="1" dirty="0"/>
              <a:t>Less than 1600 lines of </a:t>
            </a:r>
            <a:r>
              <a:rPr lang="en-US" b="1" i="1" dirty="0"/>
              <a:t>Dawn</a:t>
            </a:r>
            <a:r>
              <a:rPr lang="en-US" b="1" dirty="0"/>
              <a:t>-specific code</a:t>
            </a:r>
          </a:p>
          <a:p>
            <a:r>
              <a:rPr lang="en-US" dirty="0"/>
              <a:t>Supported first flight of 27-meter-wingspan airplane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5EB0A-1EAF-42D0-8C06-23262EAD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E5F55-C8B4-451E-A36E-7DF4540E7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AB18-8834-4003-862E-0296F721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9D8FF-737B-4502-A7D4-9E6827B8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</a:t>
            </a:r>
            <a:r>
              <a:rPr lang="en-US" i="1" dirty="0"/>
              <a:t>Dawn</a:t>
            </a:r>
            <a:r>
              <a:rPr lang="en-US" dirty="0"/>
              <a:t>: Path to Flight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66B527-FE2E-4C40-86F7-BECEEDB02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63" b="26697"/>
          <a:stretch/>
        </p:blipFill>
        <p:spPr>
          <a:xfrm>
            <a:off x="0" y="4089095"/>
            <a:ext cx="12192000" cy="276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743DC6D-8CA8-4CEF-8B75-F5D2A0E1E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815" t="62714" r="10593" b="18717"/>
          <a:stretch/>
        </p:blipFill>
        <p:spPr>
          <a:xfrm>
            <a:off x="7731759" y="1278440"/>
            <a:ext cx="4314877" cy="24581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344B50-3590-4579-95B4-B0A00CD98D7F}"/>
              </a:ext>
            </a:extLst>
          </p:cNvPr>
          <p:cNvCxnSpPr>
            <a:cxnSpLocks/>
          </p:cNvCxnSpPr>
          <p:nvPr/>
        </p:nvCxnSpPr>
        <p:spPr>
          <a:xfrm flipH="1">
            <a:off x="7274560" y="2702560"/>
            <a:ext cx="1676400" cy="966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A21-A696-40E3-8F0D-280BA825D51A}"/>
              </a:ext>
            </a:extLst>
          </p:cNvPr>
          <p:cNvSpPr txBox="1"/>
          <p:nvPr/>
        </p:nvSpPr>
        <p:spPr>
          <a:xfrm>
            <a:off x="7984806" y="829559"/>
            <a:ext cx="420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AeroSandbox Optimization Model (2020)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AC903-002A-43E4-8162-ED1BAC67B992}"/>
              </a:ext>
            </a:extLst>
          </p:cNvPr>
          <p:cNvSpPr txBox="1"/>
          <p:nvPr/>
        </p:nvSpPr>
        <p:spPr>
          <a:xfrm>
            <a:off x="4146495" y="3669230"/>
            <a:ext cx="38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First Flight (Sept. 2022)</a:t>
            </a:r>
          </a:p>
        </p:txBody>
      </p:sp>
    </p:spTree>
    <p:extLst>
      <p:ext uri="{BB962C8B-B14F-4D97-AF65-F5344CB8AC3E}">
        <p14:creationId xmlns:p14="http://schemas.microsoft.com/office/powerpoint/2010/main" val="218945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8971-103D-40D8-9F76-65C5CA4A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MIT </a:t>
            </a:r>
            <a:r>
              <a:rPr lang="en-US" i="1" dirty="0"/>
              <a:t>Firefly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BCC71-05B6-482C-A5AF-A0C2E7BEC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403A-F4FC-4BBC-AA1E-39B8C765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2A56-4F22-4930-A581-CD14DB9A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4E1BB-2097-4D37-A4E7-23B5AEF4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9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DE5BAA-5454-4ABF-B372-4F0B6083C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515" y="4892886"/>
            <a:ext cx="2072526" cy="975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1261" y="924796"/>
                <a:ext cx="5502323" cy="528725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Folded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70 x 70 x 480 mm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Air-deployed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Mach 0.80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Altitude: 30,000 ft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Maintain M0.80 for 60 seconds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chemeClr val="accent2"/>
                    </a:solidFill>
                  </a:rPr>
                  <a:t>Maximize total range</a:t>
                </a:r>
              </a:p>
            </p:txBody>
          </p:sp>
        </mc:Choice>
        <mc:Fallback xmlns="">
          <p:sp>
            <p:nvSpPr>
              <p:cNvPr id="2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1261" y="924796"/>
                <a:ext cx="5502323" cy="5287250"/>
              </a:xfrm>
              <a:blipFill>
                <a:blip r:embed="rId4"/>
                <a:stretch>
                  <a:fillRect l="-23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MIT </a:t>
            </a:r>
            <a:r>
              <a:rPr lang="en-US" i="1" dirty="0"/>
              <a:t>Firefly</a:t>
            </a:r>
            <a:r>
              <a:rPr lang="en-US" dirty="0"/>
              <a:t>: Design Problem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608836" y="1131490"/>
            <a:ext cx="8505850" cy="5080556"/>
            <a:chOff x="257694" y="150468"/>
            <a:chExt cx="9886201" cy="6254926"/>
          </a:xfrm>
        </p:grpSpPr>
        <p:pic>
          <p:nvPicPr>
            <p:cNvPr id="6" name="Picture 2" descr="https://upload.wikimedia.org/wikipedia/commons/c/c0/F18Efamilywe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7" b="75582"/>
            <a:stretch/>
          </p:blipFill>
          <p:spPr bwMode="auto">
            <a:xfrm>
              <a:off x="4522820" y="150468"/>
              <a:ext cx="3376913" cy="81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387146" y="1511205"/>
              <a:ext cx="6474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88617" y="2886617"/>
              <a:ext cx="208666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Unfold and stabilize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91089" y="5825885"/>
              <a:ext cx="1352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Ignite rocket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76122" y="4617184"/>
              <a:ext cx="1913820" cy="45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flight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4708" y="5555848"/>
              <a:ext cx="840650" cy="45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Glide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9279436" y="2407335"/>
              <a:ext cx="49598" cy="36598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9636118" y="4123835"/>
              <a:ext cx="8996" cy="41327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rot="903535">
              <a:off x="6216388" y="5048301"/>
              <a:ext cx="1601590" cy="251028"/>
            </a:xfrm>
            <a:custGeom>
              <a:avLst/>
              <a:gdLst>
                <a:gd name="connsiteX0" fmla="*/ 1857375 w 1857375"/>
                <a:gd name="connsiteY0" fmla="*/ 104775 h 297205"/>
                <a:gd name="connsiteX1" fmla="*/ 914400 w 1857375"/>
                <a:gd name="connsiteY1" fmla="*/ 295275 h 297205"/>
                <a:gd name="connsiteX2" fmla="*/ 0 w 1857375"/>
                <a:gd name="connsiteY2" fmla="*/ 0 h 29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75" h="297205">
                  <a:moveTo>
                    <a:pt x="1857375" y="104775"/>
                  </a:moveTo>
                  <a:cubicBezTo>
                    <a:pt x="1540668" y="208756"/>
                    <a:pt x="1223962" y="312737"/>
                    <a:pt x="914400" y="295275"/>
                  </a:cubicBezTo>
                  <a:cubicBezTo>
                    <a:pt x="604838" y="277813"/>
                    <a:pt x="234950" y="106363"/>
                    <a:pt x="0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282789" y="3690203"/>
              <a:ext cx="1302783" cy="1358047"/>
            </a:xfrm>
            <a:custGeom>
              <a:avLst/>
              <a:gdLst>
                <a:gd name="connsiteX0" fmla="*/ 1003336 w 1302783"/>
                <a:gd name="connsiteY0" fmla="*/ 319822 h 1358047"/>
                <a:gd name="connsiteX1" fmla="*/ 3211 w 1302783"/>
                <a:gd name="connsiteY1" fmla="*/ 34072 h 1358047"/>
                <a:gd name="connsiteX2" fmla="*/ 1298611 w 1302783"/>
                <a:gd name="connsiteY2" fmla="*/ 1015147 h 1358047"/>
                <a:gd name="connsiteX3" fmla="*/ 336586 w 1302783"/>
                <a:gd name="connsiteY3" fmla="*/ 1358047 h 135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783" h="1358047">
                  <a:moveTo>
                    <a:pt x="1003336" y="319822"/>
                  </a:moveTo>
                  <a:cubicBezTo>
                    <a:pt x="478667" y="119003"/>
                    <a:pt x="-46002" y="-81816"/>
                    <a:pt x="3211" y="34072"/>
                  </a:cubicBezTo>
                  <a:cubicBezTo>
                    <a:pt x="52423" y="149959"/>
                    <a:pt x="1243049" y="794485"/>
                    <a:pt x="1298611" y="1015147"/>
                  </a:cubicBezTo>
                  <a:cubicBezTo>
                    <a:pt x="1354173" y="1235809"/>
                    <a:pt x="845379" y="1296928"/>
                    <a:pt x="336586" y="1358047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57694" y="5629275"/>
              <a:ext cx="570981" cy="776119"/>
            </a:xfrm>
            <a:custGeom>
              <a:avLst/>
              <a:gdLst>
                <a:gd name="connsiteX0" fmla="*/ 570981 w 570981"/>
                <a:gd name="connsiteY0" fmla="*/ 0 h 962025"/>
                <a:gd name="connsiteX1" fmla="*/ 9006 w 570981"/>
                <a:gd name="connsiteY1" fmla="*/ 342900 h 962025"/>
                <a:gd name="connsiteX2" fmla="*/ 228081 w 570981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81" h="962025">
                  <a:moveTo>
                    <a:pt x="570981" y="0"/>
                  </a:moveTo>
                  <a:cubicBezTo>
                    <a:pt x="318568" y="91281"/>
                    <a:pt x="66156" y="182563"/>
                    <a:pt x="9006" y="342900"/>
                  </a:cubicBezTo>
                  <a:cubicBezTo>
                    <a:pt x="-48144" y="503237"/>
                    <a:pt x="183631" y="855663"/>
                    <a:pt x="228081" y="962025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8122883" y="1270873"/>
              <a:ext cx="279954" cy="13134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7048764" y="885037"/>
              <a:ext cx="383184" cy="154956"/>
            </a:xfrm>
            <a:custGeom>
              <a:avLst/>
              <a:gdLst>
                <a:gd name="connsiteX0" fmla="*/ 0 w 406400"/>
                <a:gd name="connsiteY0" fmla="*/ 0 h 220133"/>
                <a:gd name="connsiteX1" fmla="*/ 406400 w 406400"/>
                <a:gd name="connsiteY1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400" h="220133">
                  <a:moveTo>
                    <a:pt x="0" y="0"/>
                  </a:moveTo>
                  <a:cubicBezTo>
                    <a:pt x="168628" y="51505"/>
                    <a:pt x="337256" y="103011"/>
                    <a:pt x="406400" y="220133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92132" y="6572811"/>
            <a:ext cx="1957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F/A-18 Image: McDonnell Douglas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63695" y="61354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Disposal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3977" y="1032793"/>
            <a:ext cx="1455445" cy="4486188"/>
            <a:chOff x="7225737" y="362656"/>
            <a:chExt cx="1455445" cy="448618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6"/>
            <a:srcRect l="46374" t="8095" r="45444" b="8155"/>
            <a:stretch/>
          </p:blipFill>
          <p:spPr>
            <a:xfrm>
              <a:off x="7658100" y="365126"/>
              <a:ext cx="548640" cy="343082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/>
            <a:srcRect l="32846" t="10773" r="32353" b="27143"/>
            <a:stretch/>
          </p:blipFill>
          <p:spPr>
            <a:xfrm rot="10800000">
              <a:off x="7658100" y="3938678"/>
              <a:ext cx="548640" cy="597943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7625441" y="362656"/>
              <a:ext cx="594360" cy="34332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36870" y="3937362"/>
              <a:ext cx="594360" cy="5943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3956" y="4541067"/>
              <a:ext cx="13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70 mm (2.75 in)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6665328" y="1699985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480 mm (19.0 in)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402356" y="2659939"/>
              <a:ext cx="10815" cy="113601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7392940" y="362656"/>
              <a:ext cx="9416" cy="7940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D31F041-9EEF-4A79-9539-7362D3F4B0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39" b="14456"/>
          <a:stretch/>
        </p:blipFill>
        <p:spPr>
          <a:xfrm rot="19841496">
            <a:off x="11008320" y="4936353"/>
            <a:ext cx="1062111" cy="2241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E68D00-E53F-4631-9B67-B3A53A087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483" y="877925"/>
            <a:ext cx="649516" cy="36503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A700088-F0E2-4FF2-A612-98A6F73479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957" y="4603803"/>
            <a:ext cx="623535" cy="6235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2DEF21-5632-48E5-81B7-DDE909152C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4357" y="1754362"/>
            <a:ext cx="1406382" cy="12698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3277526-7089-4E4A-87B6-E052962A12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37599">
            <a:off x="8929173" y="1851572"/>
            <a:ext cx="184371" cy="1664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60E7914-FAD1-4664-B595-30074E7898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2639" y="3431048"/>
            <a:ext cx="1795313" cy="8497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33C476-5DD2-451E-8773-F0F9A6A52D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8113" y="3765443"/>
            <a:ext cx="2193715" cy="9686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7D7D3B8-7C82-4E53-AAF7-A542783EB8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39" b="14456"/>
          <a:stretch/>
        </p:blipFill>
        <p:spPr>
          <a:xfrm>
            <a:off x="7506549" y="4442528"/>
            <a:ext cx="1062111" cy="2241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A100E9C-2774-4975-9E13-9749D4F064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7653" y="4528227"/>
            <a:ext cx="1901449" cy="9609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A3847B7-1F49-482A-8EC9-6149FCC95FB8}"/>
              </a:ext>
            </a:extLst>
          </p:cNvPr>
          <p:cNvSpPr txBox="1"/>
          <p:nvPr/>
        </p:nvSpPr>
        <p:spPr>
          <a:xfrm>
            <a:off x="69247" y="6572810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Firefly CAD renders: Julia </a:t>
            </a:r>
            <a:r>
              <a:rPr lang="en-US" sz="1000" dirty="0" err="1"/>
              <a:t>Gaubatz</a:t>
            </a:r>
            <a:r>
              <a:rPr lang="en-US" sz="1000" dirty="0"/>
              <a:t>, MIT</a:t>
            </a:r>
          </a:p>
        </p:txBody>
      </p:sp>
    </p:spTree>
    <p:extLst>
      <p:ext uri="{BB962C8B-B14F-4D97-AF65-F5344CB8AC3E}">
        <p14:creationId xmlns:p14="http://schemas.microsoft.com/office/powerpoint/2010/main" val="87180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5EC29-C576-404E-AB10-0322CA64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62787-B870-4C1A-93E7-42131C80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0D77D-CC55-4041-BF64-5F4AB77B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5DD1CB-2E9A-4D40-BE08-F1909056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</a:t>
            </a:r>
            <a:r>
              <a:rPr lang="en-US" i="1" dirty="0"/>
              <a:t>Firefly</a:t>
            </a:r>
            <a:r>
              <a:rPr lang="en-US" dirty="0"/>
              <a:t>: Optimization Model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25995A6-6A59-489E-9316-7234C75BC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6475168" cy="5287250"/>
          </a:xfrm>
        </p:spPr>
        <p:txBody>
          <a:bodyPr/>
          <a:lstStyle/>
          <a:p>
            <a:r>
              <a:rPr lang="en-US" dirty="0"/>
              <a:t>6 coupled disciplines</a:t>
            </a:r>
          </a:p>
          <a:p>
            <a:pPr lvl="1"/>
            <a:r>
              <a:rPr lang="en-US" dirty="0"/>
              <a:t>Aerodynamics</a:t>
            </a:r>
          </a:p>
          <a:p>
            <a:pPr lvl="1"/>
            <a:r>
              <a:rPr lang="en-US" dirty="0"/>
              <a:t>Structures &amp; Mass Properties</a:t>
            </a:r>
          </a:p>
          <a:p>
            <a:pPr lvl="1"/>
            <a:r>
              <a:rPr lang="en-US" dirty="0"/>
              <a:t>Stability &amp; Control</a:t>
            </a:r>
          </a:p>
          <a:p>
            <a:pPr lvl="1"/>
            <a:r>
              <a:rPr lang="en-US" dirty="0"/>
              <a:t>Propulsion</a:t>
            </a:r>
          </a:p>
          <a:p>
            <a:pPr lvl="1"/>
            <a:r>
              <a:rPr lang="en-US" dirty="0"/>
              <a:t>Trajectory / Dynamics</a:t>
            </a:r>
          </a:p>
          <a:p>
            <a:pPr lvl="1"/>
            <a:r>
              <a:rPr lang="en-US" dirty="0"/>
              <a:t>Volume accounting / Packaging</a:t>
            </a:r>
          </a:p>
          <a:p>
            <a:r>
              <a:rPr lang="en-US" dirty="0"/>
              <a:t>Optimization problem:</a:t>
            </a:r>
          </a:p>
          <a:p>
            <a:pPr lvl="1"/>
            <a:r>
              <a:rPr lang="en-US" dirty="0"/>
              <a:t>3,910 variables, 8,420 constraints</a:t>
            </a:r>
          </a:p>
          <a:p>
            <a:pPr lvl="1"/>
            <a:r>
              <a:rPr lang="en-US" dirty="0"/>
              <a:t>Nonlinear, nonconvex</a:t>
            </a:r>
          </a:p>
          <a:p>
            <a:r>
              <a:rPr lang="en-US" dirty="0"/>
              <a:t>Modeled with AeroSandbox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981BD-20FA-44E7-81C9-A1CF58360132}"/>
              </a:ext>
            </a:extLst>
          </p:cNvPr>
          <p:cNvSpPr txBox="1"/>
          <p:nvPr/>
        </p:nvSpPr>
        <p:spPr>
          <a:xfrm>
            <a:off x="6844051" y="6171683"/>
            <a:ext cx="541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Optimized result, visualized with ASB geometry engine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96A61B-3E18-4A19-8821-99656D400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2" t="4558" r="5089" b="976"/>
          <a:stretch/>
        </p:blipFill>
        <p:spPr>
          <a:xfrm>
            <a:off x="6550680" y="780493"/>
            <a:ext cx="5467799" cy="54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06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16E789-BCDD-4AFB-A040-D02D3B3A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65" y="3359522"/>
            <a:ext cx="5002352" cy="302796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5EC29-C576-404E-AB10-0322CA64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62787-B870-4C1A-93E7-42131C80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0D77D-CC55-4041-BF64-5F4AB77B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5DD1CB-2E9A-4D40-BE08-F1909056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</a:t>
            </a:r>
            <a:r>
              <a:rPr lang="en-US" i="1" dirty="0"/>
              <a:t>Firefly</a:t>
            </a:r>
            <a:r>
              <a:rPr lang="en-US" dirty="0"/>
              <a:t>: Optimization Results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25995A6-6A59-489E-9316-7234C75BC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939248" cy="528725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6.9 seconds to solve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on a laptop.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Less than 600 lines of </a:t>
            </a:r>
            <a:r>
              <a:rPr lang="en-US" b="1" i="1" dirty="0">
                <a:solidFill>
                  <a:schemeClr val="tx1"/>
                </a:solidFill>
              </a:rPr>
              <a:t>Firefly</a:t>
            </a:r>
            <a:r>
              <a:rPr lang="en-US" b="1" dirty="0">
                <a:solidFill>
                  <a:schemeClr val="tx1"/>
                </a:solidFill>
              </a:rPr>
              <a:t>-specific code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to implement</a:t>
            </a:r>
          </a:p>
          <a:p>
            <a:r>
              <a:rPr lang="en-US" dirty="0"/>
              <a:t>Multidisciplinary design optimization increased flight range from 82 km to 244 km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981BD-20FA-44E7-81C9-A1CF58360132}"/>
              </a:ext>
            </a:extLst>
          </p:cNvPr>
          <p:cNvSpPr txBox="1"/>
          <p:nvPr/>
        </p:nvSpPr>
        <p:spPr>
          <a:xfrm>
            <a:off x="6844051" y="6171683"/>
            <a:ext cx="541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Optimized result, visualized with ASB geometry engine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96A61B-3E18-4A19-8821-99656D400B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72" t="4558" r="5089" b="976"/>
          <a:stretch/>
        </p:blipFill>
        <p:spPr>
          <a:xfrm>
            <a:off x="6550680" y="780493"/>
            <a:ext cx="5467799" cy="5486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BAA0B4-A2FB-4825-954E-5EE9967BE4B5}"/>
              </a:ext>
            </a:extLst>
          </p:cNvPr>
          <p:cNvSpPr txBox="1"/>
          <p:nvPr/>
        </p:nvSpPr>
        <p:spPr>
          <a:xfrm>
            <a:off x="2932382" y="3359522"/>
            <a:ext cx="92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Folding 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5A675-038B-4838-A035-AD07B60AED28}"/>
              </a:ext>
            </a:extLst>
          </p:cNvPr>
          <p:cNvSpPr txBox="1"/>
          <p:nvPr/>
        </p:nvSpPr>
        <p:spPr>
          <a:xfrm>
            <a:off x="5330909" y="3167390"/>
            <a:ext cx="13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Actuated Tail Control Surfaces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7E476-7B98-4BEE-93C6-DB3AAA97A36E}"/>
              </a:ext>
            </a:extLst>
          </p:cNvPr>
          <p:cNvSpPr txBox="1"/>
          <p:nvPr/>
        </p:nvSpPr>
        <p:spPr>
          <a:xfrm>
            <a:off x="4096114" y="5779315"/>
            <a:ext cx="1069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Propellant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F036B-5F4B-4306-86BE-37D3BF5E8C80}"/>
              </a:ext>
            </a:extLst>
          </p:cNvPr>
          <p:cNvSpPr txBox="1"/>
          <p:nvPr/>
        </p:nvSpPr>
        <p:spPr>
          <a:xfrm>
            <a:off x="3561499" y="6157927"/>
            <a:ext cx="169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Ablative liner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84259-8F41-4F20-9588-2449542B4706}"/>
              </a:ext>
            </a:extLst>
          </p:cNvPr>
          <p:cNvSpPr txBox="1"/>
          <p:nvPr/>
        </p:nvSpPr>
        <p:spPr>
          <a:xfrm>
            <a:off x="1458266" y="4565727"/>
            <a:ext cx="1693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Motor case 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Ti</a:t>
            </a:r>
            <a:r>
              <a:rPr lang="en-US" sz="1400" dirty="0"/>
              <a:t> alloy)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2185F-830F-41C9-95F8-E316E52F8666}"/>
              </a:ext>
            </a:extLst>
          </p:cNvPr>
          <p:cNvSpPr txBox="1"/>
          <p:nvPr/>
        </p:nvSpPr>
        <p:spPr>
          <a:xfrm>
            <a:off x="368883" y="5365803"/>
            <a:ext cx="169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Payload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E1ECB7-1AEC-400D-93BE-934759B8089F}"/>
              </a:ext>
            </a:extLst>
          </p:cNvPr>
          <p:cNvCxnSpPr/>
          <p:nvPr/>
        </p:nvCxnSpPr>
        <p:spPr>
          <a:xfrm flipH="1">
            <a:off x="5846064" y="3690610"/>
            <a:ext cx="462067" cy="972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AAF117-3A29-4E2C-8774-F89B09DBF73F}"/>
              </a:ext>
            </a:extLst>
          </p:cNvPr>
          <p:cNvCxnSpPr>
            <a:cxnSpLocks/>
          </p:cNvCxnSpPr>
          <p:nvPr/>
        </p:nvCxnSpPr>
        <p:spPr>
          <a:xfrm flipH="1">
            <a:off x="3041760" y="3874215"/>
            <a:ext cx="161122" cy="246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729487-64F0-44ED-A023-77C217E7BB94}"/>
              </a:ext>
            </a:extLst>
          </p:cNvPr>
          <p:cNvCxnSpPr>
            <a:cxnSpLocks/>
          </p:cNvCxnSpPr>
          <p:nvPr/>
        </p:nvCxnSpPr>
        <p:spPr>
          <a:xfrm>
            <a:off x="2281518" y="4891229"/>
            <a:ext cx="230034" cy="42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6DB891-2769-45B1-9F4B-526A8C15C32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151520" y="5449824"/>
            <a:ext cx="944594" cy="48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B3ACC4-283B-4CD5-B315-3C930029B6F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919985" y="5742432"/>
            <a:ext cx="641514" cy="56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91D0EF-CD28-418F-A20C-5DCEE299308C}"/>
              </a:ext>
            </a:extLst>
          </p:cNvPr>
          <p:cNvCxnSpPr>
            <a:cxnSpLocks/>
          </p:cNvCxnSpPr>
          <p:nvPr/>
        </p:nvCxnSpPr>
        <p:spPr>
          <a:xfrm>
            <a:off x="1088496" y="5548493"/>
            <a:ext cx="730210" cy="38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C974DE-4BE2-440C-A102-ED9B3D3D8BA9}"/>
              </a:ext>
            </a:extLst>
          </p:cNvPr>
          <p:cNvCxnSpPr>
            <a:cxnSpLocks/>
          </p:cNvCxnSpPr>
          <p:nvPr/>
        </p:nvCxnSpPr>
        <p:spPr>
          <a:xfrm flipH="1" flipV="1">
            <a:off x="2182368" y="6212046"/>
            <a:ext cx="318531" cy="25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3D0371-25DA-44B6-83AF-6478E99BC21A}"/>
              </a:ext>
            </a:extLst>
          </p:cNvPr>
          <p:cNvSpPr txBox="1"/>
          <p:nvPr/>
        </p:nvSpPr>
        <p:spPr>
          <a:xfrm>
            <a:off x="2170711" y="6402706"/>
            <a:ext cx="169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Servos</a:t>
            </a:r>
          </a:p>
        </p:txBody>
      </p:sp>
    </p:spTree>
    <p:extLst>
      <p:ext uri="{BB962C8B-B14F-4D97-AF65-F5344CB8AC3E}">
        <p14:creationId xmlns:p14="http://schemas.microsoft.com/office/powerpoint/2010/main" val="4198887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F38E4-510B-455D-9B1D-0FEE24C91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7491D-DBF9-404E-95F8-99A56550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8E1B3-C7AC-43C0-A338-21C6436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F288E7-C077-4844-80B8-DC10A6BC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</a:t>
            </a:r>
            <a:r>
              <a:rPr lang="en-US" i="1" dirty="0"/>
              <a:t>Firefly</a:t>
            </a:r>
            <a:r>
              <a:rPr lang="en-US" dirty="0"/>
              <a:t>: Path to Flight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31AC488-5EFF-41A9-925B-634509B75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9065" t="58685" r="10891" b="19667"/>
          <a:stretch/>
        </p:blipFill>
        <p:spPr>
          <a:xfrm>
            <a:off x="642532" y="1179288"/>
            <a:ext cx="3412974" cy="24591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BB420-8756-4269-9B8B-9CDA29E1C9C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173" y="4469227"/>
            <a:ext cx="3717333" cy="18084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4DA7B2-9626-422B-8DFF-4532ACBA998B}"/>
              </a:ext>
            </a:extLst>
          </p:cNvPr>
          <p:cNvSpPr txBox="1"/>
          <p:nvPr/>
        </p:nvSpPr>
        <p:spPr>
          <a:xfrm>
            <a:off x="277685" y="810553"/>
            <a:ext cx="38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AeroSandbox Optimization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6C61F-0CB4-418E-988C-396490E5378F}"/>
              </a:ext>
            </a:extLst>
          </p:cNvPr>
          <p:cNvSpPr txBox="1"/>
          <p:nvPr/>
        </p:nvSpPr>
        <p:spPr>
          <a:xfrm>
            <a:off x="277685" y="4140002"/>
            <a:ext cx="38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Detailed Design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AC5946-B7E4-4D3D-85F7-BAA84A1271C9}"/>
              </a:ext>
            </a:extLst>
          </p:cNvPr>
          <p:cNvSpPr txBox="1"/>
          <p:nvPr/>
        </p:nvSpPr>
        <p:spPr>
          <a:xfrm>
            <a:off x="6692752" y="810553"/>
            <a:ext cx="38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Real-World Flight Test Campaign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084245F-91B5-4B77-A411-7F5EA66770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36" t="17205" r="16965" b="18447"/>
          <a:stretch/>
        </p:blipFill>
        <p:spPr>
          <a:xfrm flipH="1">
            <a:off x="5138888" y="1248230"/>
            <a:ext cx="3236048" cy="23212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E5EF62-E69A-4C66-ABC7-214C35697A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5120"/>
          <a:stretch/>
        </p:blipFill>
        <p:spPr>
          <a:xfrm>
            <a:off x="5135103" y="3875567"/>
            <a:ext cx="3236047" cy="2406561"/>
          </a:xfrm>
          <a:prstGeom prst="rect">
            <a:avLst/>
          </a:prstGeom>
        </p:spPr>
      </p:pic>
      <p:pic>
        <p:nvPicPr>
          <p:cNvPr id="36" name="Screen_Recording_20220925_141750_FPViewer_2">
            <a:hlinkClick r:id="" action="ppaction://media"/>
            <a:extLst>
              <a:ext uri="{FF2B5EF4-FFF2-40B4-BE49-F238E27FC236}">
                <a16:creationId xmlns:a16="http://schemas.microsoft.com/office/drawing/2014/main" id="{17711A93-0A2F-46C2-BF3D-B173E4CDAE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70" end="4083"/>
                </p14:media>
              </p:ext>
            </p:extLst>
          </p:nvPr>
        </p:nvPicPr>
        <p:blipFill>
          <a:blip r:embed="rId9">
            <a:lum contrast="-20000"/>
          </a:blip>
          <a:stretch>
            <a:fillRect/>
          </a:stretch>
        </p:blipFill>
        <p:spPr>
          <a:xfrm>
            <a:off x="8699439" y="3881443"/>
            <a:ext cx="3214876" cy="24065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97F2DE6-6E71-403A-BAA0-D02FDD578B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r="24515"/>
          <a:stretch/>
        </p:blipFill>
        <p:spPr>
          <a:xfrm rot="5400000">
            <a:off x="9146252" y="801416"/>
            <a:ext cx="2321247" cy="321487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57AA41-B57C-40B5-8A92-86F78D3066DC}"/>
              </a:ext>
            </a:extLst>
          </p:cNvPr>
          <p:cNvCxnSpPr>
            <a:cxnSpLocks/>
          </p:cNvCxnSpPr>
          <p:nvPr/>
        </p:nvCxnSpPr>
        <p:spPr>
          <a:xfrm>
            <a:off x="3535682" y="3201222"/>
            <a:ext cx="0" cy="1268005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DD501D1-E011-4F5F-87FC-947B4BFA01AB}"/>
              </a:ext>
            </a:extLst>
          </p:cNvPr>
          <p:cNvCxnSpPr>
            <a:cxnSpLocks/>
          </p:cNvCxnSpPr>
          <p:nvPr/>
        </p:nvCxnSpPr>
        <p:spPr>
          <a:xfrm>
            <a:off x="4126158" y="5078847"/>
            <a:ext cx="8725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16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6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55A76B-C57D-4183-96F1-C68860CC2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 it fast to run a design problem?</a:t>
            </a:r>
          </a:p>
          <a:p>
            <a:pPr lvl="1"/>
            <a:r>
              <a:rPr lang="en-US" dirty="0"/>
              <a:t>Yes – benchmarks favorably against specialized approaches.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Is it fast to implement a design problem?</a:t>
            </a:r>
          </a:p>
          <a:p>
            <a:pPr lvl="1"/>
            <a:r>
              <a:rPr lang="en-US" dirty="0"/>
              <a:t>Hard to quantitatively measure, but the proof is in the pudding:</a:t>
            </a:r>
          </a:p>
          <a:p>
            <a:pPr lvl="2"/>
            <a:r>
              <a:rPr lang="en-US" dirty="0"/>
              <a:t>Significant industry demand: </a:t>
            </a:r>
            <a:r>
              <a:rPr lang="en-US" b="1" dirty="0"/>
              <a:t>560,000 downloads</a:t>
            </a:r>
            <a:r>
              <a:rPr lang="en-US" dirty="0"/>
              <a:t> (Dec. 2022)</a:t>
            </a:r>
          </a:p>
          <a:p>
            <a:pPr lvl="2"/>
            <a:r>
              <a:rPr lang="en-US" dirty="0"/>
              <a:t>Most-starred aircraft design library on GitHub</a:t>
            </a:r>
          </a:p>
          <a:p>
            <a:pPr lvl="1"/>
            <a:r>
              <a:rPr lang="en-US" dirty="0"/>
              <a:t>Back-compatible with NumPy – shallow learning curve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D2A39-B545-4761-8C47-EF0B6362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CB495-36C6-41A2-A506-25CB8136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B4B5-DFFB-45EF-9529-0863DB01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8FC3D6-9EA8-4A84-83A3-0010AC9C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AeroSandbox Achieve its Goal?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7B7EA-6443-40D6-8040-91B6B3071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24" y="2037555"/>
            <a:ext cx="7258103" cy="19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8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B9A3C-FAE9-46FD-94E7-97C2ED732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8764957" cy="5287250"/>
          </a:xfrm>
        </p:spPr>
        <p:txBody>
          <a:bodyPr/>
          <a:lstStyle/>
          <a:p>
            <a:r>
              <a:rPr lang="en-US" dirty="0"/>
              <a:t>Modern optimization methods can significantly accelerate aircraft design</a:t>
            </a:r>
          </a:p>
          <a:p>
            <a:r>
              <a:rPr lang="en-US" dirty="0"/>
              <a:t>AeroSandbox makes these methods accessible to non-specialists</a:t>
            </a:r>
          </a:p>
          <a:p>
            <a:pPr lvl="1"/>
            <a:r>
              <a:rPr lang="en-US" dirty="0"/>
              <a:t>Makes aircraft design optimization both:</a:t>
            </a:r>
          </a:p>
          <a:p>
            <a:pPr lvl="2"/>
            <a:r>
              <a:rPr lang="en-US" dirty="0"/>
              <a:t>Fast to run</a:t>
            </a:r>
          </a:p>
          <a:p>
            <a:pPr lvl="2"/>
            <a:r>
              <a:rPr lang="en-US" dirty="0"/>
              <a:t>Fast to implement</a:t>
            </a:r>
          </a:p>
          <a:p>
            <a:endParaRPr lang="en-US" dirty="0"/>
          </a:p>
          <a:p>
            <a:r>
              <a:rPr lang="en-US" dirty="0"/>
              <a:t>Reducing barriers to optimization supports engineers in developing faster, longer-range, and lower-cost aircraft that do more with less.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FDCAA-E6DD-4526-AE32-E5C54336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2DEC87-648A-4F8A-9F94-22268C6C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Take-Aways</a:t>
            </a:r>
          </a:p>
        </p:txBody>
      </p:sp>
    </p:spTree>
    <p:extLst>
      <p:ext uri="{BB962C8B-B14F-4D97-AF65-F5344CB8AC3E}">
        <p14:creationId xmlns:p14="http://schemas.microsoft.com/office/powerpoint/2010/main" val="2818185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CEBC10-A191-46CC-B7D5-A0F204E18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79" y="3789511"/>
            <a:ext cx="4219173" cy="3068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1AA2E-11D0-42A0-BB9A-57090AE9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2179478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Code: </a:t>
            </a:r>
            <a:r>
              <a:rPr lang="en-US" dirty="0">
                <a:hlinkClick r:id="rId4"/>
              </a:rPr>
              <a:t>github.com/</a:t>
            </a:r>
            <a:r>
              <a:rPr lang="en-US" dirty="0" err="1">
                <a:hlinkClick r:id="rId4"/>
              </a:rPr>
              <a:t>peterdsharpe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AeroSandbox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Correspondence: </a:t>
            </a:r>
            <a:r>
              <a:rPr lang="en-US" dirty="0">
                <a:hlinkClick r:id="rId5"/>
              </a:rPr>
              <a:t>pds@mit.edu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E86CC-28EA-4CAB-82C3-755B28D8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BC264-0D24-4F44-A22C-35887674786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A54C3-B5B0-45D6-BF43-D94E9379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83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20DC551-2006-47ED-893A-396F9A63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F68009-8DC7-466F-8983-AD15DB2C8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E650E-0B9F-491B-B76F-A92F663E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8888F-2A4B-4BA0-AAF6-8F6DF96D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A2D26-7717-4E47-B532-D17AFAA1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45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CBC6A-01EB-4CE8-88F2-7E6C63BF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FC0C6-3B4E-461A-A8B9-BE93426D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70E6F-6B47-4AC8-BAFB-72628CA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D0A1DA-346B-4717-97B4-FA1AC94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Aircraft Design Optimization So Hard?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E9ABEB-C179-40AB-A90B-4EA45D40917F}"/>
              </a:ext>
            </a:extLst>
          </p:cNvPr>
          <p:cNvSpPr/>
          <p:nvPr/>
        </p:nvSpPr>
        <p:spPr>
          <a:xfrm>
            <a:off x="281751" y="3163528"/>
            <a:ext cx="3660558" cy="759543"/>
          </a:xfrm>
          <a:prstGeom prst="roundRect">
            <a:avLst>
              <a:gd name="adj" fmla="val 252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u="sng" dirty="0">
                <a:solidFill>
                  <a:schemeClr val="accent3">
                    <a:lumMod val="50000"/>
                  </a:schemeClr>
                </a:solidFill>
              </a:rPr>
              <a:t>Multidisciplinary, Highly-Coupled Problems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6BB1BA-4CD9-4027-99AD-2143F7805AC2}"/>
              </a:ext>
            </a:extLst>
          </p:cNvPr>
          <p:cNvSpPr/>
          <p:nvPr/>
        </p:nvSpPr>
        <p:spPr>
          <a:xfrm>
            <a:off x="4258372" y="3171307"/>
            <a:ext cx="3660558" cy="759543"/>
          </a:xfrm>
          <a:prstGeom prst="roundRect">
            <a:avLst>
              <a:gd name="adj" fmla="val 252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</a:rPr>
              <a:t>High-Dimensional Optimization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3B444A-15C2-4046-9FB7-0B73E54FC55F}"/>
              </a:ext>
            </a:extLst>
          </p:cNvPr>
          <p:cNvSpPr/>
          <p:nvPr/>
        </p:nvSpPr>
        <p:spPr>
          <a:xfrm>
            <a:off x="8255733" y="3163528"/>
            <a:ext cx="3660558" cy="759543"/>
          </a:xfrm>
          <a:prstGeom prst="roundRect">
            <a:avLst>
              <a:gd name="adj" fmla="val 252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u="sng" dirty="0">
                <a:solidFill>
                  <a:schemeClr val="accent2">
                    <a:lumMod val="50000"/>
                  </a:schemeClr>
                </a:solidFill>
              </a:rPr>
              <a:t>Human-In-The-Loop Iteration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A6E79-2AE5-4953-867F-98B70061FCB1}"/>
              </a:ext>
            </a:extLst>
          </p:cNvPr>
          <p:cNvSpPr txBox="1"/>
          <p:nvPr/>
        </p:nvSpPr>
        <p:spPr>
          <a:xfrm>
            <a:off x="2433249" y="1741101"/>
            <a:ext cx="7322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Essentially, three factors:</a:t>
            </a:r>
          </a:p>
        </p:txBody>
      </p:sp>
    </p:spTree>
    <p:extLst>
      <p:ext uri="{BB962C8B-B14F-4D97-AF65-F5344CB8AC3E}">
        <p14:creationId xmlns:p14="http://schemas.microsoft.com/office/powerpoint/2010/main" val="1847024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7199955" cy="528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“Curse of Dimensionality”</a:t>
                </a:r>
              </a:p>
              <a:p>
                <a:pPr lvl="1"/>
                <a:r>
                  <a:rPr lang="en-US" dirty="0"/>
                  <a:t>Design space volume grows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resolution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Need to think carefully about algorithms!</a:t>
                </a:r>
              </a:p>
              <a:p>
                <a:r>
                  <a:rPr lang="en-US" dirty="0"/>
                  <a:t>Gradient-based optimization is the only tractable approach to large problems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7199955" cy="5287250"/>
              </a:xfrm>
              <a:blipFill>
                <a:blip r:embed="rId3"/>
                <a:stretch>
                  <a:fillRect l="-152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Dimensionality: Implications for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62353-BD83-4558-B814-9C92DCF2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766" y="924796"/>
            <a:ext cx="4832002" cy="4288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E1F8E-EEB4-4858-B0C0-6AE209086507}"/>
              </a:ext>
            </a:extLst>
          </p:cNvPr>
          <p:cNvSpPr txBox="1"/>
          <p:nvPr/>
        </p:nvSpPr>
        <p:spPr>
          <a:xfrm>
            <a:off x="7633452" y="5101294"/>
            <a:ext cx="47009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vs. Computational Cost</a:t>
            </a:r>
          </a:p>
          <a:p>
            <a:r>
              <a:rPr lang="en-US" sz="1400" dirty="0"/>
              <a:t>Figure reproduced from </a:t>
            </a:r>
            <a:r>
              <a:rPr lang="en-US" sz="1400" dirty="0">
                <a:hlinkClick r:id="rId5"/>
              </a:rPr>
              <a:t>J. Martins, 2013 pres., “A Very Short Course on Multidisciplinary Design Optimization”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A7E1F-436D-4107-BA8B-EE206B07A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97" y="3528078"/>
            <a:ext cx="6695199" cy="21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1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7B1C5-369C-4919-B399-6646CD3D58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A Comparison of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356786"/>
                  </p:ext>
                </p:extLst>
              </p:nvPr>
            </p:nvGraphicFramePr>
            <p:xfrm>
              <a:off x="369333" y="1147752"/>
              <a:ext cx="11689315" cy="48726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7863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604331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Analytic (Adjoint)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126061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Pick two points, draw a line:</a:t>
                          </a:r>
                          <a:br>
                            <a:rPr lang="en-US" sz="1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Hand-compute the adjoints and write separate code to compute derivatives from this.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Time complexity when differentiating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(≫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, probably non-polynomial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Exact down to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400" dirty="0"/>
                            <a:t>machine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No**, usually to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rad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Typically the fastest option at runtime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Reasonably fast, minimal end-user development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Sensitive to small changes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 (e.g. adaptive-step ODE integration)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Control flow (if/then, loops, etc.) not supported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 practice, usually requires significant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/>
                            <a:t>Generally requires operator overloading or some form of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356786"/>
                  </p:ext>
                </p:extLst>
              </p:nvPr>
            </p:nvGraphicFramePr>
            <p:xfrm>
              <a:off x="369333" y="1147752"/>
              <a:ext cx="11689315" cy="48726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7863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604331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Analytic (Adjoint)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126061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8309" r="-300781" b="-2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Hand-compute the adjoints and write separate code to compute derivatives from this.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" t="-203311" r="-400781" b="-233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203311" r="-300781" b="-233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783" t="-203311" r="-201567" b="-233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3311" r="-101042" b="-233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03311" r="-1042" b="-233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" t="-487234" r="-400781" b="-27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87234" r="-300781" b="-27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Typically the fastest option at runtime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Reasonably fast, minimal end-user development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16774" r="-300781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Control flow (if/then, loops, etc.) not supported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 practice, usually requires significant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/>
                            <a:t>Generally requires operator overloading or some form of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F8CA50E-9016-4C83-9B62-DFFC766B5319}"/>
              </a:ext>
            </a:extLst>
          </p:cNvPr>
          <p:cNvSpPr txBox="1"/>
          <p:nvPr/>
        </p:nvSpPr>
        <p:spPr>
          <a:xfrm>
            <a:off x="838198" y="5992340"/>
            <a:ext cx="10884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* Unfortunately, the names associated with different methods are not universally accepted by all fields – however, the names listed here reflect dominant trends.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** Complex-step finite differencing or higher-precision arithmetic can alleviate the accuracy issue, but these options are even slower and may not be as supported by numerical libraries.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2910D-9B16-4671-A582-8C22B8B9F86F}"/>
              </a:ext>
            </a:extLst>
          </p:cNvPr>
          <p:cNvSpPr txBox="1"/>
          <p:nvPr/>
        </p:nvSpPr>
        <p:spPr>
          <a:xfrm>
            <a:off x="2983702" y="797471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5E414-4265-4462-ADFC-C7EB0B769C64}"/>
              </a:ext>
            </a:extLst>
          </p:cNvPr>
          <p:cNvSpPr txBox="1"/>
          <p:nvPr/>
        </p:nvSpPr>
        <p:spPr>
          <a:xfrm rot="16200000">
            <a:off x="-4032346" y="3665089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Figure of Merit</a:t>
            </a:r>
          </a:p>
        </p:txBody>
      </p:sp>
    </p:spTree>
    <p:extLst>
      <p:ext uri="{BB962C8B-B14F-4D97-AF65-F5344CB8AC3E}">
        <p14:creationId xmlns:p14="http://schemas.microsoft.com/office/powerpoint/2010/main" val="2678065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8062626" cy="5287250"/>
              </a:xfrm>
            </p:spPr>
            <p:txBody>
              <a:bodyPr/>
              <a:lstStyle/>
              <a:p>
                <a:r>
                  <a:rPr lang="en-US" sz="2400" b="1" dirty="0">
                    <a:solidFill>
                      <a:schemeClr val="accent2"/>
                    </a:solidFill>
                  </a:rPr>
                  <a:t>An efficient and accurate way to automatically compute gradients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of code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at runtime – never specify partials.</a:t>
                </a:r>
                <a:endParaRPr lang="en-US" sz="2400" b="1" i="1" dirty="0">
                  <a:solidFill>
                    <a:schemeClr val="accent2"/>
                  </a:solidFill>
                </a:endParaRPr>
              </a:p>
              <a:p>
                <a:r>
                  <a:rPr lang="en-US" sz="2400" dirty="0"/>
                  <a:t>Time complexity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Forward-mode AD: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Reverse-mode AD: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Many design optimization problems have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so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reverse-mode AD</a:t>
                </a:r>
                <a:r>
                  <a:rPr lang="en-US" sz="2400" dirty="0">
                    <a:solidFill>
                      <a:srgbClr val="002020"/>
                    </a:solidFill>
                  </a:rPr>
                  <a:t> tends to be faster</a:t>
                </a:r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</a:rPr>
                  <a:t>E.g., for objective functions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), calculate the</a:t>
                </a:r>
                <a:r>
                  <a:rPr lang="en-US" sz="2000" dirty="0"/>
                  <a:t> gradient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000" dirty="0"/>
                  <a:t> time instead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</a:t>
                </a:r>
              </a:p>
              <a:p>
                <a:r>
                  <a:rPr lang="en-US" sz="2400" dirty="0" err="1"/>
                  <a:t>Multidisciplinarity</a:t>
                </a:r>
                <a:r>
                  <a:rPr lang="en-US" sz="2400" dirty="0"/>
                  <a:t> naturally yields Jacobian sparsity, offering further speedups via compression (coloring).</a:t>
                </a:r>
              </a:p>
              <a:p>
                <a:r>
                  <a:rPr lang="en-US" dirty="0"/>
                  <a:t>Downside (reverse mode): high memory</a:t>
                </a:r>
              </a:p>
              <a:p>
                <a:pPr lvl="1"/>
                <a:r>
                  <a:rPr lang="en-US" dirty="0"/>
                  <a:t>Scales with number of operations (nodes in computational graph)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8062626" cy="5287250"/>
              </a:xfrm>
              <a:blipFill>
                <a:blip r:embed="rId3"/>
                <a:stretch>
                  <a:fillRect l="-1362" t="-1615" b="-5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F2C3C-B413-4AF7-8FC4-9BE1332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50FF9-13AF-4E1F-A119-40A6083B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B8D93-02CC-4F3E-BD9D-F1B6189E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354300-0B6B-4E7D-9090-AC90432E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33214B-6930-4158-9A7E-8E2B95097D33}"/>
              </a:ext>
            </a:extLst>
          </p:cNvPr>
          <p:cNvGrpSpPr/>
          <p:nvPr/>
        </p:nvGrpSpPr>
        <p:grpSpPr>
          <a:xfrm>
            <a:off x="9367680" y="698055"/>
            <a:ext cx="2835207" cy="1865476"/>
            <a:chOff x="7148961" y="1067742"/>
            <a:chExt cx="3329879" cy="1865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/>
                <p:nvPr/>
              </p:nvSpPr>
              <p:spPr>
                <a:xfrm>
                  <a:off x="7148961" y="1657035"/>
                  <a:ext cx="2702547" cy="1276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𝑱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⋱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961" y="1657035"/>
                  <a:ext cx="2702547" cy="12761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373FE1A-3218-4AA0-A2CF-7190044F67B0}"/>
                </a:ext>
              </a:extLst>
            </p:cNvPr>
            <p:cNvSpPr/>
            <p:nvPr/>
          </p:nvSpPr>
          <p:spPr>
            <a:xfrm flipH="1">
              <a:off x="9748380" y="1758726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/>
                <p:nvPr/>
              </p:nvSpPr>
              <p:spPr>
                <a:xfrm>
                  <a:off x="9915434" y="2115436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5434" y="2115436"/>
                  <a:ext cx="5634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/>
                <p:nvPr/>
              </p:nvSpPr>
              <p:spPr>
                <a:xfrm>
                  <a:off x="8780645" y="1067742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0645" y="1067742"/>
                  <a:ext cx="5634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E095FC9-D08D-4847-8AD8-47713DCADCF5}"/>
                </a:ext>
              </a:extLst>
            </p:cNvPr>
            <p:cNvSpPr/>
            <p:nvPr/>
          </p:nvSpPr>
          <p:spPr>
            <a:xfrm rot="16200000" flipH="1">
              <a:off x="8943652" y="1020828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20809-2FF5-454A-A875-1FC75966F4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686550" y="1925440"/>
            <a:ext cx="2681130" cy="7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F741B8-2934-47B3-AD00-B6C37E860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827" y="2846085"/>
            <a:ext cx="3237240" cy="37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47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4D031-214D-42FD-9471-D32F6246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A8FE31-7D1E-43F2-B0AC-4EC224F6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1098-1CC6-4377-97BD-02A408B2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7ED8B6-49BD-45F2-9AA0-B437BE176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252741"/>
            <a:ext cx="5669728" cy="4543069"/>
          </a:xfrm>
        </p:spPr>
        <p:txBody>
          <a:bodyPr/>
          <a:lstStyle/>
          <a:p>
            <a:r>
              <a:rPr lang="en-US" sz="2400" b="1" dirty="0"/>
              <a:t>Very low barrier to entry</a:t>
            </a:r>
            <a:r>
              <a:rPr lang="en-US" sz="2400" dirty="0"/>
              <a:t> for non-specialists</a:t>
            </a:r>
          </a:p>
          <a:p>
            <a:pPr lvl="1"/>
            <a:r>
              <a:rPr lang="en-US" sz="2000" dirty="0"/>
              <a:t>Re-use of existing analysis code via overloaded, dispatching numerics</a:t>
            </a:r>
          </a:p>
          <a:p>
            <a:r>
              <a:rPr lang="en-US" sz="2400" b="1" dirty="0"/>
              <a:t>Speed</a:t>
            </a:r>
            <a:r>
              <a:rPr lang="en-US" sz="2400" dirty="0"/>
              <a:t> (both development and runtime) supports </a:t>
            </a:r>
            <a:r>
              <a:rPr lang="en-US" sz="2400" i="1" dirty="0"/>
              <a:t>interactive design</a:t>
            </a:r>
          </a:p>
          <a:p>
            <a:pPr lvl="1"/>
            <a:r>
              <a:rPr lang="en-US" sz="2000" dirty="0"/>
              <a:t>Can quickly formulate sizing studies to support configuration decisions</a:t>
            </a:r>
          </a:p>
          <a:p>
            <a:pPr lvl="1"/>
            <a:r>
              <a:rPr lang="en-US" sz="2000" dirty="0"/>
              <a:t>Powerful for clean-sheet conceptual design, feasibility analysis of new concepts</a:t>
            </a:r>
          </a:p>
          <a:p>
            <a:r>
              <a:rPr lang="en-US" sz="2400" dirty="0"/>
              <a:t>Declarative coding offers a </a:t>
            </a:r>
            <a:r>
              <a:rPr lang="en-US" sz="2400" b="1" dirty="0"/>
              <a:t>pathway to supercharge user code</a:t>
            </a:r>
            <a:r>
              <a:rPr lang="en-US" sz="2400" dirty="0"/>
              <a:t>. JAX transforms:</a:t>
            </a:r>
          </a:p>
          <a:p>
            <a:pPr lvl="1"/>
            <a:r>
              <a:rPr lang="en-US" sz="2000" dirty="0"/>
              <a:t>Backend-agnostic computing (GPU)</a:t>
            </a:r>
          </a:p>
          <a:p>
            <a:pPr lvl="1"/>
            <a:r>
              <a:rPr lang="en-US" sz="2000" dirty="0"/>
              <a:t>Automatic vectorization</a:t>
            </a:r>
          </a:p>
          <a:p>
            <a:pPr lvl="1"/>
            <a:r>
              <a:rPr lang="en-US" sz="2000" dirty="0"/>
              <a:t>Automatic parallelization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EB8064-AA2E-4FA8-B388-BE381979C56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6235011" y="1252741"/>
                <a:ext cx="5824909" cy="4531591"/>
              </a:xfrm>
            </p:spPr>
            <p:txBody>
              <a:bodyPr/>
              <a:lstStyle/>
              <a:p>
                <a:r>
                  <a:rPr lang="en-US" sz="2400" dirty="0"/>
                  <a:t>Current framework: </a:t>
                </a:r>
                <a:r>
                  <a:rPr lang="en-US" sz="2400" b="1" dirty="0">
                    <a:solidFill>
                      <a:srgbClr val="002020"/>
                    </a:solidFill>
                  </a:rPr>
                  <a:t>limited extensibility to high-fidelity</a:t>
                </a:r>
                <a:r>
                  <a:rPr lang="en-US" sz="2400" dirty="0"/>
                  <a:t> / large-scale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≥~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20,000</m:t>
                    </m:r>
                  </m:oMath>
                </a14:m>
                <a:r>
                  <a:rPr lang="en-US" sz="2400" dirty="0"/>
                  <a:t> DoF) optimization</a:t>
                </a:r>
              </a:p>
              <a:p>
                <a:pPr lvl="1"/>
                <a:r>
                  <a:rPr lang="en-US" sz="2000" dirty="0"/>
                  <a:t>Memory limits</a:t>
                </a:r>
              </a:p>
              <a:p>
                <a:pPr lvl="1"/>
                <a:r>
                  <a:rPr lang="en-US" sz="2000" dirty="0"/>
                  <a:t>Problem partitioning / checkpointing is difficult without imposing structure and boilerplate</a:t>
                </a:r>
              </a:p>
              <a:p>
                <a:pPr lvl="1"/>
                <a:r>
                  <a:rPr lang="en-US" sz="2000" dirty="0"/>
                  <a:t>Most performant is implicit adjoint, but this requires increased end-user expertise and development time</a:t>
                </a:r>
              </a:p>
              <a:p>
                <a:pPr lvl="1"/>
                <a:r>
                  <a:rPr lang="en-US" sz="2000" dirty="0"/>
                  <a:t>Aiming for the 80/20 rule</a:t>
                </a:r>
              </a:p>
              <a:p>
                <a:r>
                  <a:rPr lang="en-US" sz="2400" dirty="0"/>
                  <a:t>Implicit analyses essentially </a:t>
                </a:r>
                <a:r>
                  <a:rPr lang="en-US" sz="2400" b="1" dirty="0"/>
                  <a:t>must allow residual access</a:t>
                </a:r>
                <a:r>
                  <a:rPr lang="en-US" sz="2400" dirty="0"/>
                  <a:t> (SAND) for tractability</a:t>
                </a:r>
              </a:p>
              <a:p>
                <a:r>
                  <a:rPr lang="en-US" sz="2400" dirty="0"/>
                  <a:t>Essentially requires </a:t>
                </a:r>
                <a:r>
                  <a:rPr lang="en-US" sz="2400" b="1" dirty="0"/>
                  <a:t>glass-box models</a:t>
                </a:r>
              </a:p>
              <a:p>
                <a:pPr lvl="1"/>
                <a:r>
                  <a:rPr lang="en-US" sz="2000" dirty="0"/>
                  <a:t>Use of black-box </a:t>
                </a:r>
                <a:r>
                  <a:rPr lang="en-US" sz="2000" dirty="0" err="1"/>
                  <a:t>submodels</a:t>
                </a:r>
                <a:r>
                  <a:rPr lang="en-US" sz="2000" dirty="0"/>
                  <a:t> is possible, but it negates most benefits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EB8064-AA2E-4FA8-B388-BE381979C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6235011" y="1252741"/>
                <a:ext cx="5824909" cy="4531591"/>
              </a:xfrm>
              <a:blipFill>
                <a:blip r:embed="rId2"/>
                <a:stretch>
                  <a:fillRect l="-1466" t="-1884" r="-1780" b="-15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6C519AB0-53CE-42E3-A2D9-FBB86F81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an AD-Centric MDO Framework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7D2C3C-7221-4997-AAB2-B23457C1CC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581" y="792163"/>
            <a:ext cx="5530719" cy="4540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Pros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37807-EDE6-46FB-85FF-D12B7A3D52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5010" y="792163"/>
            <a:ext cx="5530719" cy="4540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3028398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017609-86E4-4638-8CA4-6F0F0FC7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599340" cy="5287250"/>
          </a:xfrm>
        </p:spPr>
        <p:txBody>
          <a:bodyPr/>
          <a:lstStyle/>
          <a:p>
            <a:r>
              <a:rPr lang="en-US" dirty="0"/>
              <a:t>Problem is solved to known optimum in 22 milliseconds.</a:t>
            </a:r>
          </a:p>
          <a:p>
            <a:r>
              <a:rPr lang="en-US" dirty="0"/>
              <a:t>Robustness to initial guesses:</a:t>
            </a:r>
          </a:p>
          <a:p>
            <a:pPr lvl="1"/>
            <a:r>
              <a:rPr lang="en-US" dirty="0"/>
              <a:t>In practice, significantly less of a concern than one might initially expect.</a:t>
            </a:r>
          </a:p>
          <a:p>
            <a:pPr lvl="2"/>
            <a:r>
              <a:rPr lang="en-US" dirty="0"/>
              <a:t>Due to automated problem transformations, exact gradients, and IPOPT backtracking</a:t>
            </a:r>
          </a:p>
          <a:p>
            <a:pPr lvl="1"/>
            <a:r>
              <a:rPr lang="en-US" dirty="0"/>
              <a:t>In this case, we demonstrate convergence if variables are initialized to within two orders of magnitude of the optimum.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8B44D-AFD1-4297-A753-E137CBB2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A809A-1D29-4103-BF8D-C70B62C6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7F050-98C6-43BB-92E3-EEAED592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B79A30-3AA7-47D6-84C1-84ED7072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Robustness: Simple Wing &amp; Simple Airplane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71783-91E6-41B1-B19C-6BAF9D0E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9" y="3418118"/>
            <a:ext cx="9836676" cy="26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8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9809D7-0194-49FA-9DAD-2457B5FD1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27"/>
          <a:stretch/>
        </p:blipFill>
        <p:spPr>
          <a:xfrm>
            <a:off x="3328075" y="850905"/>
            <a:ext cx="5535850" cy="587056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4EBCA-4EAD-4CC6-BC1E-D93A486C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CDD16-7B46-4852-A376-D80F5274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621DE9-C90F-48A7-947F-2F34459B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Performance of AeroSandbox</a:t>
            </a:r>
          </a:p>
        </p:txBody>
      </p:sp>
    </p:spTree>
    <p:extLst>
      <p:ext uri="{BB962C8B-B14F-4D97-AF65-F5344CB8AC3E}">
        <p14:creationId xmlns:p14="http://schemas.microsoft.com/office/powerpoint/2010/main" val="1114247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21AD6B-C2C5-4630-B477-B0D6FAE21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Traditional: nested closure and optimization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1CE00-3402-40A5-AE4C-45218AAB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452C1-A63F-429B-8124-798C1E09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25257D-705D-4558-B867-3BFA8867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Problems: Approaches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6F7C75A-3955-4D71-A055-23F2D9B3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8952" y="1455896"/>
            <a:ext cx="689409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7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21AD6B-C2C5-4630-B477-B0D6FAE21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modern approach: simultaneous analysis and design (SAND)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1CE00-3402-40A5-AE4C-45218AAB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452C1-A63F-429B-8124-798C1E09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25257D-705D-4558-B867-3BFA8867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Problems: Approaches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10456B-E1CA-4C59-8558-AF344F3C1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8952" y="1455896"/>
            <a:ext cx="689409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89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A8BC85-F7A5-4ABB-83BF-AAB138B32F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7837857" cy="5287250"/>
              </a:xfrm>
            </p:spPr>
            <p:txBody>
              <a:bodyPr/>
              <a:lstStyle/>
              <a:p>
                <a:r>
                  <a:rPr lang="en-US" sz="2400" dirty="0"/>
                  <a:t>Eliminate an inner loop!</a:t>
                </a:r>
              </a:p>
              <a:p>
                <a:pPr lvl="1"/>
                <a:r>
                  <a:rPr lang="en-US" sz="2000" dirty="0"/>
                  <a:t>Early in optimization: why solve to perfect feasibility when you’re so far from optimal? </a:t>
                </a:r>
              </a:p>
              <a:p>
                <a:pPr lvl="2"/>
                <a:r>
                  <a:rPr lang="en-US" sz="1600" dirty="0"/>
                  <a:t>These are wasted CPU cycles!</a:t>
                </a:r>
              </a:p>
              <a:p>
                <a:pPr lvl="1"/>
                <a:r>
                  <a:rPr lang="en-US" sz="1600" dirty="0"/>
                  <a:t>Simple closure loop iteration can be numerically unstable.</a:t>
                </a:r>
              </a:p>
              <a:p>
                <a:r>
                  <a:rPr lang="en-US" sz="2400" dirty="0"/>
                  <a:t>Problem is larger (more variables) but sparser (less coupled) </a:t>
                </a:r>
              </a:p>
              <a:p>
                <a:pPr lvl="1"/>
                <a:r>
                  <a:rPr lang="en-US" sz="2000" dirty="0"/>
                  <a:t>Turns out: much faster, if you can exploit this</a:t>
                </a:r>
              </a:p>
              <a:p>
                <a:r>
                  <a:rPr lang="en-US" sz="2400" dirty="0"/>
                  <a:t>Other tricks:</a:t>
                </a:r>
              </a:p>
              <a:p>
                <a:pPr lvl="1"/>
                <a:r>
                  <a:rPr lang="en-US" sz="2000" dirty="0"/>
                  <a:t>Inequality constraints: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dirty="0"/>
                  <a:t>, not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, not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/>
              </a:p>
              <a:p>
                <a:r>
                  <a:rPr lang="en-US" sz="2400" dirty="0"/>
                  <a:t>Result: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SAND is 1-2 orders of magnitude faster</a:t>
                </a:r>
                <a:r>
                  <a:rPr lang="en-US" sz="2400" dirty="0"/>
                  <a:t>. Why does speed matter?</a:t>
                </a:r>
              </a:p>
              <a:p>
                <a:pPr lvl="1"/>
                <a:r>
                  <a:rPr lang="en-US" sz="2000" dirty="0"/>
                  <a:t>Interactive design – configuration and sizing</a:t>
                </a:r>
              </a:p>
              <a:p>
                <a:pPr lvl="1"/>
                <a:r>
                  <a:rPr lang="en-US" sz="2000" dirty="0"/>
                  <a:t>A slow optimizer is not very useful for design</a:t>
                </a:r>
              </a:p>
              <a:p>
                <a:pPr marL="342900" indent="-342900">
                  <a:buAutoNum type="arabicPeriod"/>
                </a:pPr>
                <a:endParaRPr lang="en-US" sz="2400" dirty="0"/>
              </a:p>
              <a:p>
                <a:pPr marL="342900" indent="-342900">
                  <a:buAutoNum type="arabicPeriod"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A8BC85-F7A5-4ABB-83BF-AAB138B32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7837857" cy="5287250"/>
              </a:xfrm>
              <a:blipFill>
                <a:blip r:embed="rId3"/>
                <a:stretch>
                  <a:fillRect l="-1089" t="-1615" r="-1868" b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5E5C09-1D04-4E1D-91DF-60ADF57A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Problems: Is SAND worth it?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D6BFE8B-3B5E-494D-A5BC-1FE417A47C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3" t="7361" r="40250" b="2856"/>
          <a:stretch/>
        </p:blipFill>
        <p:spPr>
          <a:xfrm>
            <a:off x="8471327" y="924796"/>
            <a:ext cx="2946400" cy="56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09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“High-dimensional”: many decision variables, many constraints.</a:t>
                </a:r>
              </a:p>
              <a:p>
                <a:r>
                  <a:rPr lang="en-US" dirty="0"/>
                  <a:t>Why is aircraft design so high-dimensional?</a:t>
                </a:r>
              </a:p>
              <a:p>
                <a:pPr lvl="1"/>
                <a:r>
                  <a:rPr lang="en-US" dirty="0"/>
                  <a:t>Many subsystems to track</a:t>
                </a:r>
              </a:p>
              <a:p>
                <a:pPr lvl="1"/>
                <a:r>
                  <a:rPr lang="en-US" dirty="0"/>
                  <a:t>OML parameterization</a:t>
                </a:r>
              </a:p>
              <a:p>
                <a:pPr lvl="2"/>
                <a:r>
                  <a:rPr lang="en-US" dirty="0"/>
                  <a:t>Smooth, curving surfaces are complicated functions in space</a:t>
                </a:r>
              </a:p>
              <a:p>
                <a:pPr lvl="1"/>
                <a:r>
                  <a:rPr lang="en-US" dirty="0"/>
                  <a:t>Trajectory parameterization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etc. are functions of time</a:t>
                </a:r>
              </a:p>
              <a:p>
                <a:r>
                  <a:rPr lang="en-US" dirty="0"/>
                  <a:t>Function space is infinite-dimensional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1961" r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456A6-0680-420C-BF6D-CE22EDE2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EBDFA-7DA0-470D-B260-80ACB6D5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CA55-F4A2-4B81-A015-97B0F04D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1C2DA6-459B-4F8E-B696-1056C804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Dimensionality: Why is aircraft design so high-dimensional?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AAC0-B352-4D9F-BFA3-60546D02D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24" y="924796"/>
            <a:ext cx="5652925" cy="2060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A7D59-C6AD-455D-8772-FED5775E9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33" y="2901181"/>
            <a:ext cx="4718540" cy="35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CBC6A-01EB-4CE8-88F2-7E6C63BF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FC0C6-3B4E-461A-A8B9-BE93426D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70E6F-6B47-4AC8-BAFB-72628CA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D0A1DA-346B-4717-97B4-FA1AC94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Aircraft Design Optimization So Hard?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C94CC5-8043-4E8D-8D42-77AB96ABC2D5}"/>
              </a:ext>
            </a:extLst>
          </p:cNvPr>
          <p:cNvSpPr/>
          <p:nvPr/>
        </p:nvSpPr>
        <p:spPr>
          <a:xfrm>
            <a:off x="10995156" y="950686"/>
            <a:ext cx="914400" cy="5397884"/>
          </a:xfrm>
          <a:prstGeom prst="roundRect">
            <a:avLst>
              <a:gd name="adj" fmla="val 1002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472EC5-9A2C-4363-8443-A413115317EF}"/>
              </a:ext>
            </a:extLst>
          </p:cNvPr>
          <p:cNvSpPr/>
          <p:nvPr/>
        </p:nvSpPr>
        <p:spPr>
          <a:xfrm>
            <a:off x="281751" y="950686"/>
            <a:ext cx="9164468" cy="5397884"/>
          </a:xfrm>
          <a:prstGeom prst="roundRect">
            <a:avLst>
              <a:gd name="adj" fmla="val 159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u="sng" dirty="0">
                <a:solidFill>
                  <a:schemeClr val="accent3">
                    <a:lumMod val="50000"/>
                  </a:schemeClr>
                </a:solidFill>
              </a:rPr>
              <a:t>Multidisciplinary, Highly-Coupled Problems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On free-flying aerospace systems: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Every mass, force/moment, and energy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must balance against all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Multifunctional, highly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integrated design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Subsystems compete for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size, weight,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All subsystems must be 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designed together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14DB46-0F61-46E5-8459-60A4B5BA15EC}"/>
              </a:ext>
            </a:extLst>
          </p:cNvPr>
          <p:cNvSpPr/>
          <p:nvPr/>
        </p:nvSpPr>
        <p:spPr>
          <a:xfrm>
            <a:off x="9763487" y="950686"/>
            <a:ext cx="914400" cy="5397884"/>
          </a:xfrm>
          <a:prstGeom prst="roundRect">
            <a:avLst>
              <a:gd name="adj" fmla="val 1002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82393D-CBF0-49B2-A61A-FD3589FE338A}"/>
              </a:ext>
            </a:extLst>
          </p:cNvPr>
          <p:cNvGrpSpPr/>
          <p:nvPr/>
        </p:nvGrpSpPr>
        <p:grpSpPr>
          <a:xfrm>
            <a:off x="4761069" y="1439026"/>
            <a:ext cx="4685149" cy="3123740"/>
            <a:chOff x="4866175" y="2479483"/>
            <a:chExt cx="4685149" cy="3123740"/>
          </a:xfrm>
        </p:grpSpPr>
        <p:graphicFrame>
          <p:nvGraphicFramePr>
            <p:cNvPr id="22" name="Diagram 21">
              <a:extLst>
                <a:ext uri="{FF2B5EF4-FFF2-40B4-BE49-F238E27FC236}">
                  <a16:creationId xmlns:a16="http://schemas.microsoft.com/office/drawing/2014/main" id="{0C87572A-9DE5-4841-9E05-109EC06270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73410523"/>
                </p:ext>
              </p:extLst>
            </p:nvPr>
          </p:nvGraphicFramePr>
          <p:xfrm>
            <a:off x="4866175" y="2951018"/>
            <a:ext cx="4685149" cy="26522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EDF3D1-94B3-40E3-8E69-AB2C161A5F37}"/>
                </a:ext>
              </a:extLst>
            </p:cNvPr>
            <p:cNvSpPr txBox="1"/>
            <p:nvPr/>
          </p:nvSpPr>
          <p:spPr>
            <a:xfrm>
              <a:off x="5645956" y="2479483"/>
              <a:ext cx="3125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Aircraft Design Disciplines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6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ACD6E-1419-4BCD-86BB-578A29E45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D0E13-2D30-47FB-865E-4CD9FF40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3B5D9-5FBA-46B6-BDF4-484478A2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EF3E25-E2D7-4165-8BB3-9C99FCA2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Perdix</a:t>
            </a:r>
          </a:p>
        </p:txBody>
      </p:sp>
      <p:pic>
        <p:nvPicPr>
          <p:cNvPr id="4098" name="Picture 2" descr="https://beaverworks.ll.mit.edu/CMS/bw/sites/default/files/PERDIX-Collage.png">
            <a:extLst>
              <a:ext uri="{FF2B5EF4-FFF2-40B4-BE49-F238E27FC236}">
                <a16:creationId xmlns:a16="http://schemas.microsoft.com/office/drawing/2014/main" id="{20245E5A-B60D-4FE7-875B-B026B6F39E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177527"/>
            <a:ext cx="11461750" cy="478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381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7403B4-EC18-4922-8C1C-134A2262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846722" cy="5287250"/>
              </a:xfrm>
            </p:spPr>
            <p:txBody>
              <a:bodyPr/>
              <a:lstStyle/>
              <a:p>
                <a:r>
                  <a:rPr lang="en-US" b="1" i="1" dirty="0">
                    <a:solidFill>
                      <a:schemeClr val="accent2"/>
                    </a:solidFill>
                  </a:rPr>
                  <a:t>AeroBuildup</a:t>
                </a:r>
                <a:r>
                  <a:rPr lang="en-US" b="1" dirty="0">
                    <a:solidFill>
                      <a:schemeClr val="accent2"/>
                    </a:solidFill>
                  </a:rPr>
                  <a:t>: DATCOM-like method</a:t>
                </a:r>
              </a:p>
              <a:p>
                <a:pPr lvl="1"/>
                <a:r>
                  <a:rPr lang="en-US" dirty="0"/>
                  <a:t>Generalizes to arbitrary wing-body configurations</a:t>
                </a:r>
              </a:p>
              <a:p>
                <a:pPr lvl="1"/>
                <a:r>
                  <a:rPr lang="en-US" dirty="0"/>
                  <a:t>Vectorized across operating points</a:t>
                </a:r>
              </a:p>
              <a:p>
                <a:pPr lvl="2"/>
                <a:r>
                  <a:rPr lang="en-US" dirty="0"/>
                  <a:t>~5000 operating points / second</a:t>
                </a:r>
              </a:p>
              <a:p>
                <a:pPr lvl="1"/>
                <a:r>
                  <a:rPr lang="en-US" dirty="0"/>
                  <a:t>Viscous and compressible effects, nonlinear</a:t>
                </a:r>
              </a:p>
              <a:p>
                <a:pPr lvl="2"/>
                <a:r>
                  <a:rPr lang="en-US" dirty="0"/>
                  <a:t>Can optionally link to </a:t>
                </a:r>
                <a:r>
                  <a:rPr lang="en-US" dirty="0" err="1"/>
                  <a:t>XFoil</a:t>
                </a:r>
                <a:r>
                  <a:rPr lang="en-US" dirty="0"/>
                  <a:t>/MSES for sectional aerodynamics</a:t>
                </a:r>
              </a:p>
              <a:p>
                <a:pPr lvl="1"/>
                <a:r>
                  <a:rPr lang="en-US" dirty="0"/>
                  <a:t>Smooth, with sensible extrapolation to 360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– suitable for optimization</a:t>
                </a:r>
              </a:p>
              <a:p>
                <a:r>
                  <a:rPr lang="en-US" dirty="0"/>
                  <a:t>Vortex Lattice Method</a:t>
                </a:r>
              </a:p>
              <a:p>
                <a:r>
                  <a:rPr lang="en-US" dirty="0"/>
                  <a:t>Nonlinear lifting line</a:t>
                </a:r>
              </a:p>
              <a:p>
                <a:pPr lvl="1"/>
                <a:r>
                  <a:rPr lang="en-US" dirty="0"/>
                  <a:t>Implicit; convergence against viscous sectional aerodynamics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7403B4-EC18-4922-8C1C-134A2262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846722" cy="5287250"/>
              </a:xfrm>
              <a:blipFill>
                <a:blip r:embed="rId3"/>
                <a:stretch>
                  <a:fillRect l="-1877" t="-1961" b="-10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318E0-92F1-421B-81AD-5AB22A0D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1895-5C6B-4C76-B57F-08EB8739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27CA0E-59C5-4ECE-871F-EAE529FB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Aerodynamics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0DE1A0-DFB5-416A-86AC-357CEA6C23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0945" y="1136812"/>
            <a:ext cx="6555662" cy="491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47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7403B4-EC18-4922-8C1C-134A2262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383735" cy="528725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 addition to forces/moments, methods give stability derivatives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3D, static and dynamic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Vectorized across mass properties (e.g., time dependent CG)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Validate well against existing low-fidelity tools (AVL)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All methods are differentiable, and AD is closed under differentiation, so for explicit methods we can directly apply stability constraints: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≤−0.50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≥0.05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Shared API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7403B4-EC18-4922-8C1C-134A2262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383735" cy="5287250"/>
              </a:xfrm>
              <a:blipFill>
                <a:blip r:embed="rId3"/>
                <a:stretch>
                  <a:fillRect l="-2039" t="-1961" b="-10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318E0-92F1-421B-81AD-5AB22A0D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1895-5C6B-4C76-B57F-08EB8739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27CA0E-59C5-4ECE-871F-EAE529FB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Aerodynamics Methods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C64C75-8DAB-4434-85D8-E77FBA1BC0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56672" y="1151129"/>
          <a:ext cx="5187694" cy="5205220"/>
        </p:xfrm>
        <a:graphic>
          <a:graphicData uri="http://schemas.openxmlformats.org/drawingml/2006/table">
            <a:tbl>
              <a:tblPr firstRow="1" firstCol="1" lastCol="1">
                <a:tableStyleId>{5C22544A-7EE6-4342-B048-85BDC9FD1C3A}</a:tableStyleId>
              </a:tblPr>
              <a:tblGrid>
                <a:gridCol w="758797">
                  <a:extLst>
                    <a:ext uri="{9D8B030D-6E8A-4147-A177-3AD203B41FA5}">
                      <a16:colId xmlns:a16="http://schemas.microsoft.com/office/drawing/2014/main" val="2249786636"/>
                    </a:ext>
                  </a:extLst>
                </a:gridCol>
                <a:gridCol w="1145938">
                  <a:extLst>
                    <a:ext uri="{9D8B030D-6E8A-4147-A177-3AD203B41FA5}">
                      <a16:colId xmlns:a16="http://schemas.microsoft.com/office/drawing/2014/main" val="1830031237"/>
                    </a:ext>
                  </a:extLst>
                </a:gridCol>
                <a:gridCol w="805254">
                  <a:extLst>
                    <a:ext uri="{9D8B030D-6E8A-4147-A177-3AD203B41FA5}">
                      <a16:colId xmlns:a16="http://schemas.microsoft.com/office/drawing/2014/main" val="169515420"/>
                    </a:ext>
                  </a:extLst>
                </a:gridCol>
                <a:gridCol w="2477705">
                  <a:extLst>
                    <a:ext uri="{9D8B030D-6E8A-4147-A177-3AD203B41FA5}">
                      <a16:colId xmlns:a16="http://schemas.microsoft.com/office/drawing/2014/main" val="1019624059"/>
                    </a:ext>
                  </a:extLst>
                </a:gridCol>
              </a:tblGrid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Output </a:t>
                      </a:r>
                      <a:endParaRPr lang="en-US" sz="16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AeroBuildup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AVL       </a:t>
                      </a:r>
                      <a:endParaRPr lang="en-US" sz="16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Significant Deviations?</a:t>
                      </a:r>
                      <a:endParaRPr lang="en-US" sz="16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4791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0.02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Expected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401737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CL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0.46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408855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CLa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6.30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6.07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                         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38690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CLq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2.72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9.42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*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686769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CYb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-0.17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-0.17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3050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CYp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-0.36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-0.22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*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08977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CYr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0.10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27685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Clb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-0.18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-0.17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249804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Clp    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-0.72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-0.64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15853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Clr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0.07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*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342195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Cm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0.13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0.19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85704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Cma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-1.69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-0.95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*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73473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Cmq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-11.0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-12.8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18344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Cnb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0.01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95139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Cnp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-0.09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-0.04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91794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Cnr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-0.02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-0.02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89313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29.5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11.7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Expected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043413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805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815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61593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m_b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35.8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50.6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13284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08A763-F56F-4F12-AD1F-DC36B9631BDF}"/>
              </a:ext>
            </a:extLst>
          </p:cNvPr>
          <p:cNvSpPr txBox="1"/>
          <p:nvPr/>
        </p:nvSpPr>
        <p:spPr>
          <a:xfrm>
            <a:off x="5856672" y="781792"/>
            <a:ext cx="518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Data from </a:t>
            </a:r>
            <a:r>
              <a:rPr lang="en-US" b="1" u="sng" dirty="0" err="1"/>
              <a:t>AeroBuildup</a:t>
            </a:r>
            <a:r>
              <a:rPr lang="en-US" b="1" u="sng" dirty="0"/>
              <a:t> Validation Study (Sailplane1)</a:t>
            </a:r>
          </a:p>
        </p:txBody>
      </p:sp>
    </p:spTree>
    <p:extLst>
      <p:ext uri="{BB962C8B-B14F-4D97-AF65-F5344CB8AC3E}">
        <p14:creationId xmlns:p14="http://schemas.microsoft.com/office/powerpoint/2010/main" val="4190393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49FA1B-D423-4E01-9242-EC7C85E738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360585" cy="5287250"/>
              </a:xfrm>
            </p:spPr>
            <p:txBody>
              <a:bodyPr/>
              <a:lstStyle/>
              <a:p>
                <a:r>
                  <a:rPr lang="en-US" dirty="0"/>
                  <a:t>Modularity via abstraction:</a:t>
                </a:r>
              </a:p>
              <a:p>
                <a:pPr lvl="1"/>
                <a:r>
                  <a:rPr lang="en-US" dirty="0"/>
                  <a:t>Dimensionality: 1D, </a:t>
                </a:r>
                <a:r>
                  <a:rPr lang="en-US" b="1" dirty="0"/>
                  <a:t>2D</a:t>
                </a:r>
                <a:r>
                  <a:rPr lang="en-US" dirty="0"/>
                  <a:t>, or 3D</a:t>
                </a:r>
              </a:p>
              <a:p>
                <a:pPr lvl="1"/>
                <a:r>
                  <a:rPr lang="en-US" dirty="0"/>
                  <a:t>Complexity (fastest relevant mode): </a:t>
                </a:r>
              </a:p>
              <a:p>
                <a:pPr lvl="2"/>
                <a:r>
                  <a:rPr lang="en-US" dirty="0"/>
                  <a:t>Steady (single-point)</a:t>
                </a:r>
              </a:p>
              <a:p>
                <a:pPr lvl="2"/>
                <a:r>
                  <a:rPr lang="en-US" dirty="0"/>
                  <a:t>Energy conservation (excess power)</a:t>
                </a:r>
              </a:p>
              <a:p>
                <a:pPr lvl="2"/>
                <a:r>
                  <a:rPr lang="en-US" dirty="0"/>
                  <a:t>Phugoid (airspeed)</a:t>
                </a:r>
              </a:p>
              <a:p>
                <a:pPr lvl="2"/>
                <a:r>
                  <a:rPr lang="en-US" b="1" dirty="0"/>
                  <a:t>Short-period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Inertial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Newtonian or </a:t>
                </a:r>
                <a:r>
                  <a:rPr lang="en-US" b="1" dirty="0"/>
                  <a:t>energy-based</a:t>
                </a:r>
                <a:r>
                  <a:rPr lang="en-US" dirty="0"/>
                  <a:t> velocity parameterization </a:t>
                </a:r>
              </a:p>
              <a:p>
                <a:pPr lvl="1"/>
                <a:r>
                  <a:rPr lang="en-US" dirty="0"/>
                  <a:t>Integrator order: Euler, </a:t>
                </a:r>
                <a:r>
                  <a:rPr lang="en-US" b="1" dirty="0"/>
                  <a:t>trapezoidal</a:t>
                </a:r>
                <a:r>
                  <a:rPr lang="en-US" dirty="0"/>
                  <a:t>, Simpson, RK4 (WIP)</a:t>
                </a:r>
              </a:p>
              <a:p>
                <a:r>
                  <a:rPr lang="en-US" dirty="0"/>
                  <a:t>Shared API</a:t>
                </a:r>
              </a:p>
              <a:p>
                <a:pPr lvl="1"/>
                <a:r>
                  <a:rPr lang="en-US" dirty="0"/>
                  <a:t>Switchable with one line – move up and down the fidelity ladder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49FA1B-D423-4E01-9242-EC7C85E73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360585" cy="5287250"/>
              </a:xfrm>
              <a:blipFill>
                <a:blip r:embed="rId2"/>
                <a:stretch>
                  <a:fillRect l="-2048" t="-1961" r="-1365" b="-9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1F36F-A8A5-4DA8-8315-BE1B807B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4B1F8-0E99-4A8D-8F8B-12B74FC2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FB793-2871-4E6B-A811-5B243697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38295-201E-48D2-AA55-452C4B15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Dynamics Engine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EEA6F-0213-491A-91AE-1458A45B1D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9468" y="1027795"/>
            <a:ext cx="6912334" cy="51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49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49FA1B-D423-4E01-9242-EC7C85E738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360585" cy="5287250"/>
              </a:xfrm>
            </p:spPr>
            <p:txBody>
              <a:bodyPr/>
              <a:lstStyle/>
              <a:p>
                <a:r>
                  <a:rPr lang="en-US" dirty="0"/>
                  <a:t>Modularity via abstraction:</a:t>
                </a:r>
              </a:p>
              <a:p>
                <a:pPr lvl="1"/>
                <a:r>
                  <a:rPr lang="en-US" dirty="0"/>
                  <a:t>Dimensionality: 1D, 2D, or </a:t>
                </a:r>
                <a:r>
                  <a:rPr lang="en-US" b="1" dirty="0"/>
                  <a:t>3D</a:t>
                </a:r>
              </a:p>
              <a:p>
                <a:pPr lvl="1"/>
                <a:r>
                  <a:rPr lang="en-US" dirty="0"/>
                  <a:t>Complexity (fastest relevant mode): </a:t>
                </a:r>
              </a:p>
              <a:p>
                <a:pPr lvl="2"/>
                <a:r>
                  <a:rPr lang="en-US" dirty="0"/>
                  <a:t>Steady (single-point)</a:t>
                </a:r>
              </a:p>
              <a:p>
                <a:pPr lvl="2"/>
                <a:r>
                  <a:rPr lang="en-US" dirty="0"/>
                  <a:t>Energy conservation (excess power)</a:t>
                </a:r>
              </a:p>
              <a:p>
                <a:pPr lvl="2"/>
                <a:r>
                  <a:rPr lang="en-US" dirty="0"/>
                  <a:t>Phugoid (airspeed)</a:t>
                </a:r>
              </a:p>
              <a:p>
                <a:pPr lvl="2"/>
                <a:r>
                  <a:rPr lang="en-US" dirty="0"/>
                  <a:t>Short-period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b="1" dirty="0"/>
                  <a:t>Inertial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lvl="1"/>
                <a:r>
                  <a:rPr lang="en-US" dirty="0"/>
                  <a:t>Newtonian or </a:t>
                </a:r>
                <a:r>
                  <a:rPr lang="en-US" b="1" dirty="0"/>
                  <a:t>energy-based</a:t>
                </a:r>
                <a:r>
                  <a:rPr lang="en-US" dirty="0"/>
                  <a:t> velocity parameterization </a:t>
                </a:r>
              </a:p>
              <a:p>
                <a:pPr lvl="1"/>
                <a:r>
                  <a:rPr lang="en-US" dirty="0"/>
                  <a:t>Integrator order: Euler, </a:t>
                </a:r>
                <a:r>
                  <a:rPr lang="en-US" b="1" dirty="0"/>
                  <a:t>trapezoidal</a:t>
                </a:r>
                <a:r>
                  <a:rPr lang="en-US" dirty="0"/>
                  <a:t>, Simpson, RK4 (WIP)</a:t>
                </a:r>
              </a:p>
              <a:p>
                <a:r>
                  <a:rPr lang="en-US" dirty="0"/>
                  <a:t>Vectorized, explicit or implicit (direct collocation)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49FA1B-D423-4E01-9242-EC7C85E73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360585" cy="5287250"/>
              </a:xfrm>
              <a:blipFill>
                <a:blip r:embed="rId2"/>
                <a:stretch>
                  <a:fillRect l="-2048" t="-1961" r="-1365" b="-3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1F36F-A8A5-4DA8-8315-BE1B807B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4B1F8-0E99-4A8D-8F8B-12B74FC2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FB793-2871-4E6B-A811-5B243697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38295-201E-48D2-AA55-452C4B15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Dynamics Engine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8492D7D-D9D8-4D96-B9A0-24AEC7F81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" t="7085" r="4485" b="20909"/>
          <a:stretch/>
        </p:blipFill>
        <p:spPr bwMode="auto">
          <a:xfrm>
            <a:off x="5729468" y="1563297"/>
            <a:ext cx="6405198" cy="38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BEE32-5291-44D0-A35E-C4DE42704B35}"/>
              </a:ext>
            </a:extLst>
          </p:cNvPr>
          <p:cNvSpPr txBox="1"/>
          <p:nvPr/>
        </p:nvSpPr>
        <p:spPr>
          <a:xfrm>
            <a:off x="5722866" y="916966"/>
            <a:ext cx="569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Minimum-Altitude-Loss Trajectory for Cessna 152</a:t>
            </a:r>
          </a:p>
          <a:p>
            <a:r>
              <a:rPr lang="en-US" b="1" u="sng" dirty="0"/>
              <a:t>With Engine INOP on </a:t>
            </a:r>
            <a:r>
              <a:rPr lang="en-US" b="1" u="sng" dirty="0" err="1"/>
              <a:t>Climbout</a:t>
            </a:r>
            <a:r>
              <a:rPr lang="en-US" b="1" u="sng" dirty="0"/>
              <a:t>, Downwind Approach</a:t>
            </a:r>
          </a:p>
        </p:txBody>
      </p:sp>
    </p:spTree>
    <p:extLst>
      <p:ext uri="{BB962C8B-B14F-4D97-AF65-F5344CB8AC3E}">
        <p14:creationId xmlns:p14="http://schemas.microsoft.com/office/powerpoint/2010/main" val="4058741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82653-3153-47A9-AE9F-4AA59E2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2D4AF-D532-4993-9B51-10E3A62A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EF524-2188-4262-AC4A-4E085C68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23B8ED-93EA-42EE-825E-4B8415C7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 for New Analyses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EA180DC-48C6-4BBE-B632-36301EDF3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8112" y="995363"/>
            <a:ext cx="5956990" cy="851906"/>
          </a:xfrm>
        </p:spPr>
        <p:txBody>
          <a:bodyPr/>
          <a:lstStyle/>
          <a:p>
            <a:r>
              <a:rPr lang="en-US" dirty="0"/>
              <a:t>Differentiable Geometry and Meshing</a:t>
            </a:r>
            <a:br>
              <a:rPr lang="en-US" dirty="0"/>
            </a:br>
            <a:r>
              <a:rPr lang="en-US" dirty="0"/>
              <a:t>(various levels of degenerate geometry)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18F32F-29B6-4B26-89FE-C518C06C85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970" y="1847270"/>
            <a:ext cx="5251139" cy="4509079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9EA80320-27EB-4A86-B798-CDB4990D1284}"/>
              </a:ext>
            </a:extLst>
          </p:cNvPr>
          <p:cNvSpPr txBox="1">
            <a:spLocks/>
          </p:cNvSpPr>
          <p:nvPr/>
        </p:nvSpPr>
        <p:spPr>
          <a:xfrm>
            <a:off x="6250960" y="995363"/>
            <a:ext cx="5774110" cy="8459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u="sng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N-dimensional Splines for</a:t>
            </a:r>
            <a:br>
              <a:rPr lang="en-US"/>
            </a:br>
            <a:r>
              <a:rPr lang="en-US"/>
              <a:t>Structured or Unstructured Datasets</a:t>
            </a:r>
            <a:endParaRPr lang="en-US" dirty="0"/>
          </a:p>
        </p:txBody>
      </p:sp>
      <p:pic>
        <p:nvPicPr>
          <p:cNvPr id="17" name="Content Placeholder 15">
            <a:extLst>
              <a:ext uri="{FF2B5EF4-FFF2-40B4-BE49-F238E27FC236}">
                <a16:creationId xmlns:a16="http://schemas.microsoft.com/office/drawing/2014/main" id="{B24059E2-920F-44F3-B5B5-114FB828F27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5095" y="1847652"/>
            <a:ext cx="4720708" cy="461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37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68DAA-5494-43CD-A0B9-97900216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70F65-3D49-484E-ADA5-7983541C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0285-73BF-4CAD-8F2D-A9C165E9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C0CB7B-57B4-4A3B-A616-B2630D5F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Composable Discipline-Specific Models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DAA862-5C15-487F-A0C4-66400F7B3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atmosphere, wind speed, and gust models</a:t>
            </a:r>
          </a:p>
        </p:txBody>
      </p:sp>
      <p:pic>
        <p:nvPicPr>
          <p:cNvPr id="13" name="Google Shape;164;p24">
            <a:extLst>
              <a:ext uri="{FF2B5EF4-FFF2-40B4-BE49-F238E27FC236}">
                <a16:creationId xmlns:a16="http://schemas.microsoft.com/office/drawing/2014/main" id="{10EEA433-BD02-4B91-8385-EEC283842F5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4" y="1847651"/>
            <a:ext cx="5878026" cy="440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69;p44">
            <a:extLst>
              <a:ext uri="{FF2B5EF4-FFF2-40B4-BE49-F238E27FC236}">
                <a16:creationId xmlns:a16="http://schemas.microsoft.com/office/drawing/2014/main" id="{48205AAF-C046-4633-BC8E-638737A4C78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1686" y="1649413"/>
            <a:ext cx="45434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029DFF-1333-4BAA-B144-F12063053EF9}"/>
              </a:ext>
            </a:extLst>
          </p:cNvPr>
          <p:cNvSpPr txBox="1">
            <a:spLocks/>
          </p:cNvSpPr>
          <p:nvPr/>
        </p:nvSpPr>
        <p:spPr>
          <a:xfrm>
            <a:off x="636731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u="sng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6-DoF Euler-Bernoulli Beam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1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3209A9-1CC5-45DE-A3BA-F46EEA3300DB}"/>
              </a:ext>
            </a:extLst>
          </p:cNvPr>
          <p:cNvSpPr/>
          <p:nvPr/>
        </p:nvSpPr>
        <p:spPr>
          <a:xfrm>
            <a:off x="1513766" y="950152"/>
            <a:ext cx="9164468" cy="5397884"/>
          </a:xfrm>
          <a:prstGeom prst="roundRect">
            <a:avLst>
              <a:gd name="adj" fmla="val 159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</a:rPr>
              <a:t>High-Dimensional Optimization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Thousands of decision variables and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constraints.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Shape parameterization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Many subsystems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“Curse of Dimensionality”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Design space “volume” grows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exponentially with number of dimensions.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Requires careful algorithmic choices!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Gradient-based 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optimization</a:t>
            </a:r>
            <a:r>
              <a:rPr lang="en-US" sz="2000" dirty="0">
                <a:solidFill>
                  <a:schemeClr val="tx1"/>
                </a:solidFill>
              </a:rPr>
              <a:t> is the only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tractable approach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for large problems.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CBC6A-01EB-4CE8-88F2-7E6C63BF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FC0C6-3B4E-461A-A8B9-BE93426D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70E6F-6B47-4AC8-BAFB-72628CA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D0A1DA-346B-4717-97B4-FA1AC94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Aircraft Design Optimization So Hard?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C94CC5-8043-4E8D-8D42-77AB96ABC2D5}"/>
              </a:ext>
            </a:extLst>
          </p:cNvPr>
          <p:cNvSpPr/>
          <p:nvPr/>
        </p:nvSpPr>
        <p:spPr>
          <a:xfrm>
            <a:off x="10995156" y="950686"/>
            <a:ext cx="914400" cy="5397884"/>
          </a:xfrm>
          <a:prstGeom prst="roundRect">
            <a:avLst>
              <a:gd name="adj" fmla="val 1002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72E846-E57B-4421-A799-FBBF5E0F39C4}"/>
              </a:ext>
            </a:extLst>
          </p:cNvPr>
          <p:cNvSpPr/>
          <p:nvPr/>
        </p:nvSpPr>
        <p:spPr>
          <a:xfrm>
            <a:off x="281751" y="950152"/>
            <a:ext cx="914400" cy="5397884"/>
          </a:xfrm>
          <a:prstGeom prst="roundRect">
            <a:avLst>
              <a:gd name="adj" fmla="val 1002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5F42B-ACF2-4448-9C98-C8D06859DA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51" y="3143293"/>
            <a:ext cx="6231444" cy="32047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7E35568-3775-4A0D-87CD-1CAAD5EA5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7433"/>
          <a:stretch/>
        </p:blipFill>
        <p:spPr>
          <a:xfrm>
            <a:off x="6096000" y="1756450"/>
            <a:ext cx="4211616" cy="7536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85DB63-8893-459F-B72F-375F3B3B684C}"/>
              </a:ext>
            </a:extLst>
          </p:cNvPr>
          <p:cNvCxnSpPr>
            <a:cxnSpLocks/>
          </p:cNvCxnSpPr>
          <p:nvPr/>
        </p:nvCxnSpPr>
        <p:spPr>
          <a:xfrm flipV="1">
            <a:off x="4536141" y="2088777"/>
            <a:ext cx="1558583" cy="259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6C9C1A-6729-4036-A774-23BAC9F1D6DD}"/>
              </a:ext>
            </a:extLst>
          </p:cNvPr>
          <p:cNvCxnSpPr>
            <a:cxnSpLocks/>
          </p:cNvCxnSpPr>
          <p:nvPr/>
        </p:nvCxnSpPr>
        <p:spPr>
          <a:xfrm>
            <a:off x="3863788" y="2696880"/>
            <a:ext cx="2160494" cy="57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77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CBC6A-01EB-4CE8-88F2-7E6C63BF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FC0C6-3B4E-461A-A8B9-BE93426D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70E6F-6B47-4AC8-BAFB-72628CA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D0A1DA-346B-4717-97B4-FA1AC94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Aircraft Design Optimization So Hard?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72E846-E57B-4421-A799-FBBF5E0F39C4}"/>
              </a:ext>
            </a:extLst>
          </p:cNvPr>
          <p:cNvSpPr/>
          <p:nvPr/>
        </p:nvSpPr>
        <p:spPr>
          <a:xfrm>
            <a:off x="281751" y="950152"/>
            <a:ext cx="914400" cy="5397884"/>
          </a:xfrm>
          <a:prstGeom prst="roundRect">
            <a:avLst>
              <a:gd name="adj" fmla="val 1002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E752B5-4BF0-4604-985D-CBB7CB687C5F}"/>
              </a:ext>
            </a:extLst>
          </p:cNvPr>
          <p:cNvSpPr/>
          <p:nvPr/>
        </p:nvSpPr>
        <p:spPr>
          <a:xfrm>
            <a:off x="1514268" y="950152"/>
            <a:ext cx="914400" cy="5397884"/>
          </a:xfrm>
          <a:prstGeom prst="roundRect">
            <a:avLst>
              <a:gd name="adj" fmla="val 1002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51041A-D350-40C8-99AB-289D1E590539}"/>
              </a:ext>
            </a:extLst>
          </p:cNvPr>
          <p:cNvSpPr/>
          <p:nvPr/>
        </p:nvSpPr>
        <p:spPr>
          <a:xfrm>
            <a:off x="2746786" y="950152"/>
            <a:ext cx="9164468" cy="5397884"/>
          </a:xfrm>
          <a:prstGeom prst="roundRect">
            <a:avLst>
              <a:gd name="adj" fmla="val 1597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u="sng" dirty="0">
                <a:solidFill>
                  <a:schemeClr val="accent2">
                    <a:lumMod val="50000"/>
                  </a:schemeClr>
                </a:solidFill>
              </a:rPr>
              <a:t>Human-In-The-Loop Iteration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Very difficult to pose the right optimization problem on the first try, even for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Optimization is adversarial – modeling flaws will be exploited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Must have a human in the loop to sanity-check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Instead of iterating on the design, you must iterate on the problem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Need a computational optimization framework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that </a:t>
            </a:r>
            <a:r>
              <a:rPr lang="en-US" sz="2000" b="1" dirty="0">
                <a:solidFill>
                  <a:schemeClr val="tx1"/>
                </a:solidFill>
              </a:rPr>
              <a:t>minimizes the time to iterate </a:t>
            </a:r>
            <a:r>
              <a:rPr lang="en-US" sz="2000" dirty="0">
                <a:solidFill>
                  <a:schemeClr val="tx1"/>
                </a:solidFill>
              </a:rPr>
              <a:t>– from whiteboard sketch to results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AC1ECD7-D2F6-4276-A163-636BFAA06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3990" y="4446494"/>
            <a:ext cx="8710060" cy="13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6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5D2D37-6FEB-423A-8984-CFD4DBB63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3474367" cy="5287250"/>
          </a:xfrm>
        </p:spPr>
        <p:txBody>
          <a:bodyPr/>
          <a:lstStyle/>
          <a:p>
            <a:r>
              <a:rPr lang="en-US" dirty="0"/>
              <a:t>Huge advances in computational optimization in the past 25 years</a:t>
            </a:r>
          </a:p>
          <a:p>
            <a:pPr lvl="1"/>
            <a:r>
              <a:rPr lang="en-US" dirty="0"/>
              <a:t>Typically </a:t>
            </a:r>
            <a:r>
              <a:rPr lang="en-US" b="1" dirty="0"/>
              <a:t>3 to 6 orders of magnitude faster</a:t>
            </a:r>
            <a:r>
              <a:rPr lang="en-US" dirty="0"/>
              <a:t> than traditional methods on practical aircraft design problems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DA137-4B1F-42BF-9D1E-4E21C5EE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BE5EE-56BF-4485-B096-A8741B4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F00A5-41F4-4CB1-80D3-69E6424B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3B6313-3462-4A75-89B6-71BEFD0F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Optimization Methods help Aircraft Design Massively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72EF94-9EDE-4A8D-B87F-13631568A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596617"/>
              </p:ext>
            </p:extLst>
          </p:nvPr>
        </p:nvGraphicFramePr>
        <p:xfrm>
          <a:off x="4099308" y="1418589"/>
          <a:ext cx="160322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224">
                  <a:extLst>
                    <a:ext uri="{9D8B030D-6E8A-4147-A177-3AD203B41FA5}">
                      <a16:colId xmlns:a16="http://schemas.microsoft.com/office/drawing/2014/main" val="9825245"/>
                    </a:ext>
                  </a:extLst>
                </a:gridCol>
              </a:tblGrid>
              <a:tr h="42898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48540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dirty="0"/>
                        <a:t>Primal-dual interior-point solvers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34270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dirty="0"/>
                        <a:t>Architecture switching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979840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b="1" dirty="0"/>
                        <a:t>Automatic differentiation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987527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b="1" dirty="0"/>
                        <a:t>Automatic sparsity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130665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b="1" dirty="0"/>
                        <a:t>Automatic constraint reordering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79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A7D9E5-8F67-40FA-A40C-2107CCCE5D76}"/>
              </a:ext>
            </a:extLst>
          </p:cNvPr>
          <p:cNvSpPr txBox="1"/>
          <p:nvPr/>
        </p:nvSpPr>
        <p:spPr>
          <a:xfrm>
            <a:off x="6459875" y="4385954"/>
            <a:ext cx="2568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Accelerate by exploiting problem structure; need to look at the code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1F0A936-2E88-456E-A8E9-7B661657EF46}"/>
              </a:ext>
            </a:extLst>
          </p:cNvPr>
          <p:cNvSpPr/>
          <p:nvPr/>
        </p:nvSpPr>
        <p:spPr>
          <a:xfrm>
            <a:off x="5823751" y="3613211"/>
            <a:ext cx="514905" cy="2468817"/>
          </a:xfrm>
          <a:prstGeom prst="rightBrace">
            <a:avLst>
              <a:gd name="adj1" fmla="val 12204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2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5D2D37-6FEB-423A-8984-CFD4DBB63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3730424" cy="5287250"/>
          </a:xfrm>
        </p:spPr>
        <p:txBody>
          <a:bodyPr/>
          <a:lstStyle/>
          <a:p>
            <a:r>
              <a:rPr lang="en-US" dirty="0"/>
              <a:t>Advances largely haven’t made it to industry:</a:t>
            </a:r>
          </a:p>
          <a:p>
            <a:pPr lvl="1"/>
            <a:r>
              <a:rPr lang="en-US" dirty="0"/>
              <a:t>Require users to be subject-matter-experts both in </a:t>
            </a:r>
            <a:r>
              <a:rPr lang="en-US" i="1" dirty="0"/>
              <a:t>their discipline</a:t>
            </a:r>
            <a:r>
              <a:rPr lang="en-US" dirty="0"/>
              <a:t> and in </a:t>
            </a:r>
            <a:r>
              <a:rPr lang="en-US" i="1" dirty="0"/>
              <a:t>optimization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Gap: an optimization framework that lets non-specialists access advanced techniques</a:t>
            </a:r>
          </a:p>
          <a:p>
            <a:pPr lvl="1"/>
            <a:r>
              <a:rPr lang="en-US" dirty="0"/>
              <a:t>Focus: </a:t>
            </a:r>
            <a:r>
              <a:rPr lang="en-US" b="1" dirty="0"/>
              <a:t>Ease of use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DA137-4B1F-42BF-9D1E-4E21C5EE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BE5EE-56BF-4485-B096-A8741B4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F00A5-41F4-4CB1-80D3-69E6424B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3B6313-3462-4A75-89B6-71BEFD0F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Gap: Modern Optimization Methods Aren’t Accessible to Engineers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72EF94-9EDE-4A8D-B87F-13631568A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638501"/>
              </p:ext>
            </p:extLst>
          </p:nvPr>
        </p:nvGraphicFramePr>
        <p:xfrm>
          <a:off x="4099308" y="1418588"/>
          <a:ext cx="802064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640">
                  <a:extLst>
                    <a:ext uri="{9D8B030D-6E8A-4147-A177-3AD203B41FA5}">
                      <a16:colId xmlns:a16="http://schemas.microsoft.com/office/drawing/2014/main" val="9825245"/>
                    </a:ext>
                  </a:extLst>
                </a:gridCol>
                <a:gridCol w="1259246">
                  <a:extLst>
                    <a:ext uri="{9D8B030D-6E8A-4147-A177-3AD203B41FA5}">
                      <a16:colId xmlns:a16="http://schemas.microsoft.com/office/drawing/2014/main" val="1237870987"/>
                    </a:ext>
                  </a:extLst>
                </a:gridCol>
                <a:gridCol w="857144">
                  <a:extLst>
                    <a:ext uri="{9D8B030D-6E8A-4147-A177-3AD203B41FA5}">
                      <a16:colId xmlns:a16="http://schemas.microsoft.com/office/drawing/2014/main" val="4188496093"/>
                    </a:ext>
                  </a:extLst>
                </a:gridCol>
                <a:gridCol w="1313411">
                  <a:extLst>
                    <a:ext uri="{9D8B030D-6E8A-4147-A177-3AD203B41FA5}">
                      <a16:colId xmlns:a16="http://schemas.microsoft.com/office/drawing/2014/main" val="95873630"/>
                    </a:ext>
                  </a:extLst>
                </a:gridCol>
                <a:gridCol w="1546167">
                  <a:extLst>
                    <a:ext uri="{9D8B030D-6E8A-4147-A177-3AD203B41FA5}">
                      <a16:colId xmlns:a16="http://schemas.microsoft.com/office/drawing/2014/main" val="290447488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884645045"/>
                    </a:ext>
                  </a:extLst>
                </a:gridCol>
              </a:tblGrid>
              <a:tr h="42898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OpenMDAO</a:t>
                      </a:r>
                      <a:r>
                        <a:rPr lang="en-US" sz="1600" dirty="0"/>
                        <a:t> (NASA)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pyMDO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Phoenix </a:t>
                      </a:r>
                      <a:r>
                        <a:rPr lang="en-US" sz="1600" dirty="0" err="1"/>
                        <a:t>ModelCenter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Esteco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modeFRONTIER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iSIGHT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48540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dirty="0"/>
                        <a:t>Primal-dual interior-point solvers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534270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dirty="0"/>
                        <a:t>Architecture switching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979840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b="1" dirty="0"/>
                        <a:t>Automatic differentiation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987527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b="1" dirty="0"/>
                        <a:t>Automatic sparsity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130665"/>
                  </a:ext>
                </a:extLst>
              </a:tr>
              <a:tr h="428983">
                <a:tc>
                  <a:txBody>
                    <a:bodyPr/>
                    <a:lstStyle/>
                    <a:p>
                      <a:r>
                        <a:rPr lang="en-US" b="1" dirty="0"/>
                        <a:t>Automatic constraint reordering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996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D3E465-C840-44AC-A473-0939F72C4113}"/>
              </a:ext>
            </a:extLst>
          </p:cNvPr>
          <p:cNvSpPr txBox="1"/>
          <p:nvPr/>
        </p:nvSpPr>
        <p:spPr>
          <a:xfrm>
            <a:off x="5710844" y="782934"/>
            <a:ext cx="640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Multidisciplinary Design Optimization</a:t>
            </a:r>
            <a:r>
              <a:rPr lang="en-US" dirty="0"/>
              <a:t> (MDO) tools commonly used today in Aerospace Industry</a:t>
            </a:r>
          </a:p>
        </p:txBody>
      </p:sp>
    </p:spTree>
    <p:extLst>
      <p:ext uri="{BB962C8B-B14F-4D97-AF65-F5344CB8AC3E}">
        <p14:creationId xmlns:p14="http://schemas.microsoft.com/office/powerpoint/2010/main" val="184480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8043598" cy="528725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Master’s work: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AeroSandbox, an </a:t>
            </a:r>
            <a:r>
              <a:rPr lang="en-US" sz="3200" b="1" dirty="0">
                <a:solidFill>
                  <a:schemeClr val="tx1"/>
                </a:solidFill>
              </a:rPr>
              <a:t>aircraft design optimization framework</a:t>
            </a:r>
            <a:r>
              <a:rPr lang="en-US" sz="3200" dirty="0">
                <a:solidFill>
                  <a:schemeClr val="tx1"/>
                </a:solidFill>
              </a:rPr>
              <a:t> that aims to:</a:t>
            </a:r>
          </a:p>
          <a:p>
            <a:pPr lvl="1"/>
            <a:r>
              <a:rPr lang="en-US" sz="2800" b="1" dirty="0">
                <a:solidFill>
                  <a:schemeClr val="tx1"/>
                </a:solidFill>
              </a:rPr>
              <a:t>Make modern optimization advances accessible </a:t>
            </a:r>
            <a:r>
              <a:rPr lang="en-US" sz="2800" dirty="0">
                <a:solidFill>
                  <a:schemeClr val="tx1"/>
                </a:solidFill>
              </a:rPr>
              <a:t>to non-specialists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Declarative, not imperative coding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Automated problem transformations for transparency</a:t>
            </a:r>
          </a:p>
          <a:p>
            <a:pPr lvl="1"/>
            <a:r>
              <a:rPr lang="en-US" sz="2800" b="1" dirty="0">
                <a:solidFill>
                  <a:schemeClr val="tx1"/>
                </a:solidFill>
              </a:rPr>
              <a:t>Minimize code development time</a:t>
            </a:r>
            <a:r>
              <a:rPr lang="en-US" sz="2800" dirty="0">
                <a:solidFill>
                  <a:schemeClr val="tx1"/>
                </a:solidFill>
              </a:rPr>
              <a:t> in addition to runtime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Lightweight; make abstraction optional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AeroAstro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76" y="740911"/>
            <a:ext cx="3257851" cy="1357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27945D-9939-4894-879C-192DD635C56C}"/>
              </a:ext>
            </a:extLst>
          </p:cNvPr>
          <p:cNvSpPr txBox="1"/>
          <p:nvPr/>
        </p:nvSpPr>
        <p:spPr>
          <a:xfrm>
            <a:off x="8803248" y="2098349"/>
            <a:ext cx="3871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Python 3</a:t>
            </a:r>
            <a:r>
              <a:rPr lang="en-US" dirty="0">
                <a:solidFill>
                  <a:schemeClr val="accent2"/>
                </a:solidFill>
              </a:rPr>
              <a:t> (pip-installable)</a:t>
            </a:r>
            <a:endParaRPr lang="en-US" dirty="0">
              <a:solidFill>
                <a:srgbClr val="00202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Open-source</a:t>
            </a:r>
            <a:r>
              <a:rPr lang="en-US" dirty="0"/>
              <a:t> (MIT license)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GitHub-hosted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9949441"/>
      </p:ext>
    </p:extLst>
  </p:cSld>
  <p:clrMapOvr>
    <a:masterClrMapping/>
  </p:clrMapOvr>
</p:sld>
</file>

<file path=ppt/theme/theme1.xml><?xml version="1.0" encoding="utf-8"?>
<a:theme xmlns:a="http://schemas.openxmlformats.org/drawingml/2006/main" name="Headers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8" id="{8C178B8B-F36E-4FEB-8BEC-7D210780D9CF}" vid="{2D31696D-FDC9-449B-A7F3-BED5E92087E4}"/>
    </a:ext>
  </a:extLst>
</a:theme>
</file>

<file path=ppt/theme/theme2.xml><?xml version="1.0" encoding="utf-8"?>
<a:theme xmlns:a="http://schemas.openxmlformats.org/drawingml/2006/main" name="Body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8C178B8B-F36E-4FEB-8BEC-7D210780D9CF}" vid="{19F649EA-A405-4642-8668-5141D2E034A2}"/>
    </a:ext>
  </a:extLst>
</a:theme>
</file>

<file path=ppt/theme/theme3.xml><?xml version="1.0" encoding="utf-8"?>
<a:theme xmlns:a="http://schemas.openxmlformats.org/drawingml/2006/main" name="Emphasis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8C178B8B-F36E-4FEB-8BEC-7D210780D9CF}" vid="{D342755B-34AF-4B9D-83E7-EFB6C99E7750}"/>
    </a:ext>
  </a:extLst>
</a:theme>
</file>

<file path=ppt/theme/theme4.xml><?xml version="1.0" encoding="utf-8"?>
<a:theme xmlns:a="http://schemas.openxmlformats.org/drawingml/2006/main" name="1_Emphasis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151F0DC0-6AD6-400F-8530-BAEFD4922F49}" vid="{EAFC6853-0F85-4024-94BC-EBFB82C80FAE}"/>
    </a:ext>
  </a:extLst>
</a:theme>
</file>

<file path=ppt/theme/theme5.xml><?xml version="1.0" encoding="utf-8"?>
<a:theme xmlns:a="http://schemas.openxmlformats.org/drawingml/2006/main" name="1_Headers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151F0DC0-6AD6-400F-8530-BAEFD4922F49}" vid="{0CC4071C-ADF1-4CB6-A0DB-79696CC94A05}"/>
    </a:ext>
  </a:extLst>
</a:theme>
</file>

<file path=ppt/theme/theme6.xml><?xml version="1.0" encoding="utf-8"?>
<a:theme xmlns:a="http://schemas.openxmlformats.org/drawingml/2006/main" name="1_Body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151F0DC0-6AD6-400F-8530-BAEFD4922F49}" vid="{7EC08873-DF7B-44D1-B67F-67E40743AEB9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Peter's Grad School Template</Template>
  <TotalTime>8891</TotalTime>
  <Words>4438</Words>
  <Application>Microsoft Office PowerPoint</Application>
  <PresentationFormat>Widescreen</PresentationFormat>
  <Paragraphs>854</Paragraphs>
  <Slides>46</Slides>
  <Notes>20</Notes>
  <HiddenSlides>17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Cambria Math</vt:lpstr>
      <vt:lpstr>Fira Code Retina</vt:lpstr>
      <vt:lpstr>Fira Sans Light</vt:lpstr>
      <vt:lpstr>Wingdings</vt:lpstr>
      <vt:lpstr>Headers</vt:lpstr>
      <vt:lpstr>Body</vt:lpstr>
      <vt:lpstr>Emphasis</vt:lpstr>
      <vt:lpstr>1_Emphasis</vt:lpstr>
      <vt:lpstr>1_Headers</vt:lpstr>
      <vt:lpstr>1_Body</vt:lpstr>
      <vt:lpstr>AeroSandbox: Enabling Rapid Aircraft Design Optimization via Automatic Differentiation</vt:lpstr>
      <vt:lpstr>Design Optimization Enables Cheaper, Greener Aircraft</vt:lpstr>
      <vt:lpstr>What Makes Aircraft Design Optimization So Hard?</vt:lpstr>
      <vt:lpstr>What Makes Aircraft Design Optimization So Hard?</vt:lpstr>
      <vt:lpstr>What Makes Aircraft Design Optimization So Hard?</vt:lpstr>
      <vt:lpstr>What Makes Aircraft Design Optimization So Hard?</vt:lpstr>
      <vt:lpstr>Modern Optimization Methods help Aircraft Design Massively</vt:lpstr>
      <vt:lpstr>Technical Gap: Modern Optimization Methods Aren’t Accessible to Engineers</vt:lpstr>
      <vt:lpstr>Framework Overview</vt:lpstr>
      <vt:lpstr>Framework Overview</vt:lpstr>
      <vt:lpstr>Framework Features</vt:lpstr>
      <vt:lpstr>Numerics Stack</vt:lpstr>
      <vt:lpstr>Optimization Stack</vt:lpstr>
      <vt:lpstr>Optimization Stack</vt:lpstr>
      <vt:lpstr>Optimization Stack</vt:lpstr>
      <vt:lpstr>Case Study: MIT Dawn</vt:lpstr>
      <vt:lpstr>MIT Dawn: Design Problem</vt:lpstr>
      <vt:lpstr>MIT Dawn: Mission Feasibility Maps</vt:lpstr>
      <vt:lpstr>MIT Dawn: Mission Feasibility Maps</vt:lpstr>
      <vt:lpstr>MIT Dawn: Path to Flight</vt:lpstr>
      <vt:lpstr>Case Study: MIT Firefly</vt:lpstr>
      <vt:lpstr>MIT Firefly: Design Problem</vt:lpstr>
      <vt:lpstr>MIT Firefly: Optimization Model</vt:lpstr>
      <vt:lpstr>MIT Firefly: Optimization Results</vt:lpstr>
      <vt:lpstr>MIT Firefly: Path to Flight</vt:lpstr>
      <vt:lpstr>Does AeroSandbox Achieve its Goal?</vt:lpstr>
      <vt:lpstr>Key Take-Aways</vt:lpstr>
      <vt:lpstr>Thank you!  Code: github.com/peterdsharpe/AeroSandbox  Correspondence: pds@mit.edu</vt:lpstr>
      <vt:lpstr>Backup</vt:lpstr>
      <vt:lpstr>High Dimensionality: Implications for Optimization</vt:lpstr>
      <vt:lpstr>Backup: A Comparison of Gradient Methods</vt:lpstr>
      <vt:lpstr>Automatic Differentiation (AD)</vt:lpstr>
      <vt:lpstr>Pros and Cons of an AD-Centric MDO Framework</vt:lpstr>
      <vt:lpstr>Robustness: Simple Wing &amp; Simple Airplane</vt:lpstr>
      <vt:lpstr>Optimization Performance of AeroSandbox</vt:lpstr>
      <vt:lpstr>Coupled Problems: Approaches</vt:lpstr>
      <vt:lpstr>Coupled Problems: Approaches</vt:lpstr>
      <vt:lpstr>Coupled Problems: Is SAND worth it?</vt:lpstr>
      <vt:lpstr>High Dimensionality: Why is aircraft design so high-dimensional?</vt:lpstr>
      <vt:lpstr>Perdix</vt:lpstr>
      <vt:lpstr>3D Aerodynamics Methods</vt:lpstr>
      <vt:lpstr>3D Aerodynamics Methods</vt:lpstr>
      <vt:lpstr>Flight Dynamics Engine</vt:lpstr>
      <vt:lpstr>Flight Dynamics Engine</vt:lpstr>
      <vt:lpstr>Development Tools for New Analyses</vt:lpstr>
      <vt:lpstr>Other Composable Discipline-Specific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Sharpe</dc:creator>
  <cp:lastModifiedBy>Peter Sharpe</cp:lastModifiedBy>
  <cp:revision>638</cp:revision>
  <dcterms:created xsi:type="dcterms:W3CDTF">2022-09-22T14:52:45Z</dcterms:created>
  <dcterms:modified xsi:type="dcterms:W3CDTF">2022-12-14T17:38:17Z</dcterms:modified>
</cp:coreProperties>
</file>